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4" r:id="rId4"/>
    <p:sldId id="273" r:id="rId5"/>
    <p:sldId id="302" r:id="rId6"/>
    <p:sldId id="259" r:id="rId7"/>
    <p:sldId id="262" r:id="rId8"/>
    <p:sldId id="271" r:id="rId9"/>
    <p:sldId id="275" r:id="rId10"/>
    <p:sldId id="277" r:id="rId11"/>
    <p:sldId id="265" r:id="rId12"/>
    <p:sldId id="303" r:id="rId13"/>
    <p:sldId id="304" r:id="rId14"/>
    <p:sldId id="264" r:id="rId15"/>
    <p:sldId id="266" r:id="rId16"/>
    <p:sldId id="267" r:id="rId17"/>
    <p:sldId id="268" r:id="rId18"/>
    <p:sldId id="269" r:id="rId19"/>
    <p:sldId id="278" r:id="rId20"/>
    <p:sldId id="270" r:id="rId21"/>
    <p:sldId id="280" r:id="rId22"/>
    <p:sldId id="284" r:id="rId23"/>
    <p:sldId id="285" r:id="rId24"/>
    <p:sldId id="290" r:id="rId25"/>
    <p:sldId id="292" r:id="rId26"/>
    <p:sldId id="283" r:id="rId27"/>
    <p:sldId id="287" r:id="rId28"/>
    <p:sldId id="286" r:id="rId29"/>
    <p:sldId id="293" r:id="rId30"/>
    <p:sldId id="301" r:id="rId31"/>
    <p:sldId id="294" r:id="rId32"/>
    <p:sldId id="295" r:id="rId33"/>
    <p:sldId id="298" r:id="rId34"/>
    <p:sldId id="299" r:id="rId35"/>
    <p:sldId id="258" r:id="rId36"/>
    <p:sldId id="279" r:id="rId37"/>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E92"/>
    <a:srgbClr val="3CB9A5"/>
    <a:srgbClr val="FFFEFE"/>
    <a:srgbClr val="ECECEC"/>
    <a:srgbClr val="EDAE54"/>
    <a:srgbClr val="9999CD"/>
    <a:srgbClr val="DCE0E7"/>
    <a:srgbClr val="2E2E57"/>
    <a:srgbClr val="030303"/>
    <a:srgbClr val="230B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71"/>
    <p:restoredTop sz="82022"/>
  </p:normalViewPr>
  <p:slideViewPr>
    <p:cSldViewPr snapToGrid="0">
      <p:cViewPr>
        <p:scale>
          <a:sx n="115" d="100"/>
          <a:sy n="115" d="100"/>
        </p:scale>
        <p:origin x="155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BDF31-EFFE-FF43-9A72-DDF9E848A2E2}" type="datetimeFigureOut">
              <a:rPr kumimoji="1" lang="ko-Kore-KR" altLang="en-US" smtClean="0"/>
              <a:t>2023. 5. 9.</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937A2-7D12-0D4C-8C0B-EF5540972022}" type="slidenum">
              <a:rPr kumimoji="1" lang="ko-Kore-KR" altLang="en-US" smtClean="0"/>
              <a:t>‹#›</a:t>
            </a:fld>
            <a:endParaRPr kumimoji="1" lang="ko-Kore-KR" altLang="en-US"/>
          </a:p>
        </p:txBody>
      </p:sp>
    </p:spTree>
    <p:extLst>
      <p:ext uri="{BB962C8B-B14F-4D97-AF65-F5344CB8AC3E}">
        <p14:creationId xmlns:p14="http://schemas.microsoft.com/office/powerpoint/2010/main" val="341148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2</a:t>
            </a:fld>
            <a:endParaRPr lang="ko-KR" altLang="en-US"/>
          </a:p>
        </p:txBody>
      </p:sp>
    </p:spTree>
    <p:extLst>
      <p:ext uri="{BB962C8B-B14F-4D97-AF65-F5344CB8AC3E}">
        <p14:creationId xmlns:p14="http://schemas.microsoft.com/office/powerpoint/2010/main" val="68187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dirty="0"/>
              <a:t>Here is simple </a:t>
            </a:r>
            <a:r>
              <a:rPr kumimoji="1" lang="en-US" altLang="ko-Kore-KR" dirty="0" err="1"/>
              <a:t>Youtube</a:t>
            </a:r>
            <a:r>
              <a:rPr kumimoji="1" lang="en-US" altLang="ko-Kore-KR" dirty="0"/>
              <a:t> video </a:t>
            </a:r>
            <a:r>
              <a:rPr kumimoji="1" lang="en" altLang="ko-Kore-KR" dirty="0"/>
              <a:t>that a YouTuber experimented with using EMOTIV's EPOC X.</a:t>
            </a:r>
            <a:endParaRPr kumimoji="1" lang="ko-Kore-KR" altLang="en-US" dirty="0"/>
          </a:p>
          <a:p>
            <a:endParaRPr kumimoji="1" lang="en-US" altLang="ko-Kore-KR" dirty="0"/>
          </a:p>
          <a:p>
            <a:r>
              <a:rPr kumimoji="1" lang="ko-KR" altLang="en-US" dirty="0"/>
              <a:t>어떤 </a:t>
            </a:r>
            <a:r>
              <a:rPr kumimoji="1" lang="ko-KR" altLang="en-US" dirty="0" err="1"/>
              <a:t>유투버가</a:t>
            </a:r>
            <a:r>
              <a:rPr kumimoji="1" lang="ko-KR" altLang="en-US" dirty="0"/>
              <a:t> </a:t>
            </a:r>
            <a:r>
              <a:rPr kumimoji="1" lang="en-US" altLang="ko-KR" dirty="0"/>
              <a:t>EMOTIV</a:t>
            </a:r>
            <a:r>
              <a:rPr kumimoji="1" lang="ko-KR" altLang="en-US" dirty="0"/>
              <a:t>사의 </a:t>
            </a:r>
            <a:r>
              <a:rPr kumimoji="1" lang="en-US" altLang="ko-KR" dirty="0"/>
              <a:t>EPOC X </a:t>
            </a:r>
            <a:r>
              <a:rPr kumimoji="1" lang="ko-KR" altLang="en-US" dirty="0" err="1"/>
              <a:t>를</a:t>
            </a:r>
            <a:r>
              <a:rPr kumimoji="1" lang="ko-KR" altLang="en-US" dirty="0"/>
              <a:t> 활용하여 실험한 유투브 영상이다</a:t>
            </a:r>
            <a:r>
              <a:rPr kumimoji="1" lang="en-US" altLang="ko-KR" dirty="0"/>
              <a:t>.</a:t>
            </a:r>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23</a:t>
            </a:fld>
            <a:endParaRPr kumimoji="1" lang="ko-Kore-KR" altLang="en-US"/>
          </a:p>
        </p:txBody>
      </p:sp>
    </p:spTree>
    <p:extLst>
      <p:ext uri="{BB962C8B-B14F-4D97-AF65-F5344CB8AC3E}">
        <p14:creationId xmlns:p14="http://schemas.microsoft.com/office/powerpoint/2010/main" val="156898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24</a:t>
            </a:fld>
            <a:endParaRPr kumimoji="1" lang="ko-Kore-KR" altLang="en-US"/>
          </a:p>
        </p:txBody>
      </p:sp>
    </p:spTree>
    <p:extLst>
      <p:ext uri="{BB962C8B-B14F-4D97-AF65-F5344CB8AC3E}">
        <p14:creationId xmlns:p14="http://schemas.microsoft.com/office/powerpoint/2010/main" val="2827194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dirty="0"/>
              <a:t>이</a:t>
            </a:r>
            <a:r>
              <a:rPr kumimoji="1" lang="ko-KR" altLang="en-US" dirty="0"/>
              <a:t> 섹션에서는 수면 상태에 따른 뇌전도의 특징과 수면을 돕는 장치에 대해 얘기한다</a:t>
            </a:r>
            <a:r>
              <a:rPr kumimoji="1" lang="en-US" altLang="ko-KR" dirty="0"/>
              <a:t>.</a:t>
            </a:r>
          </a:p>
          <a:p>
            <a:r>
              <a:rPr kumimoji="1" lang="en" altLang="ko-Kore-KR" dirty="0"/>
              <a:t>In this section, I talk about the characteristics of </a:t>
            </a:r>
            <a:r>
              <a:rPr kumimoji="1" lang="en-US" altLang="ko-Kore-KR" dirty="0"/>
              <a:t>EEG</a:t>
            </a:r>
            <a:r>
              <a:rPr kumimoji="1" lang="en" altLang="ko-Kore-KR" dirty="0"/>
              <a:t> according to the state of sleep and the devices that help you sleep.
</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25</a:t>
            </a:fld>
            <a:endParaRPr kumimoji="1" lang="ko-Kore-KR" altLang="en-US"/>
          </a:p>
        </p:txBody>
      </p:sp>
    </p:spTree>
    <p:extLst>
      <p:ext uri="{BB962C8B-B14F-4D97-AF65-F5344CB8AC3E}">
        <p14:creationId xmlns:p14="http://schemas.microsoft.com/office/powerpoint/2010/main" val="595596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ore-KR" dirty="0"/>
              <a:t>In the drowsy phase, the alpha waves in the back of the head decrease in continuity and amplitude.
In addition, theta waves, which are slow waves of low amplitude, are the main ones, and symmetrical peak waves can be found in the both sides, C3,4, and P3,4</a:t>
            </a:r>
            <a:r>
              <a:rPr kumimoji="1" lang="en-US" altLang="ko-KR" dirty="0"/>
              <a:t>.</a:t>
            </a:r>
            <a:r>
              <a:rPr kumimoji="1" lang="en" altLang="ko-Kore-KR" dirty="0"/>
              <a:t>
You can check the positive </a:t>
            </a:r>
            <a:r>
              <a:rPr kumimoji="1" lang="en-US" altLang="ko-Kore-KR" dirty="0"/>
              <a:t>sharp</a:t>
            </a:r>
            <a:r>
              <a:rPr kumimoji="1" lang="en" altLang="ko-Kore-KR" dirty="0"/>
              <a:t> wave in the back of the head. O1, O2</a:t>
            </a:r>
          </a:p>
          <a:p>
            <a:endParaRPr kumimoji="1" lang="en" altLang="ko-Kore-KR" dirty="0"/>
          </a:p>
          <a:p>
            <a:r>
              <a:rPr kumimoji="1" lang="en" altLang="ko-KR" dirty="0"/>
              <a:t>In the shallow sleep phase, the stage 2. </a:t>
            </a:r>
          </a:p>
          <a:p>
            <a:r>
              <a:rPr kumimoji="1" lang="en" altLang="ko-KR" dirty="0"/>
              <a:t>12~14Hz spindle wave and peak wave can be seen, most of which predominate near F3,4/F7,8 and C3,4.
You can also check the K-complex signal in the stage 2.
</a:t>
            </a:r>
            <a:r>
              <a:rPr kumimoji="1" lang="en" altLang="ko-Kore-KR" dirty="0"/>
              <a:t>
</a:t>
            </a:r>
            <a:r>
              <a:rPr kumimoji="1" lang="ko-KR" altLang="en-US" dirty="0"/>
              <a:t>졸음 단계에서는 뒤통수의 알파파가 연속성과 진폭이 감소합니다</a:t>
            </a:r>
            <a:r>
              <a:rPr kumimoji="1" lang="en-US" altLang="ko-KR" dirty="0"/>
              <a:t>.</a:t>
            </a:r>
          </a:p>
          <a:p>
            <a:r>
              <a:rPr kumimoji="1" lang="ko-KR" altLang="en-US" dirty="0"/>
              <a:t>또한 </a:t>
            </a:r>
            <a:r>
              <a:rPr kumimoji="1" lang="ko-KR" altLang="en-US" dirty="0" err="1"/>
              <a:t>저진폭의</a:t>
            </a:r>
            <a:r>
              <a:rPr kumimoji="1" lang="ko-KR" altLang="en-US" dirty="0"/>
              <a:t> </a:t>
            </a:r>
            <a:r>
              <a:rPr kumimoji="1" lang="ko-KR" altLang="en-US" dirty="0" err="1"/>
              <a:t>느린파인</a:t>
            </a:r>
            <a:r>
              <a:rPr kumimoji="1" lang="ko-KR" altLang="en-US" dirty="0"/>
              <a:t> 세타파가 주를 이루며</a:t>
            </a:r>
            <a:r>
              <a:rPr kumimoji="1" lang="en-US" altLang="ko-KR" dirty="0"/>
              <a:t>, </a:t>
            </a:r>
            <a:r>
              <a:rPr kumimoji="1" lang="ko-KR" altLang="en-US" dirty="0"/>
              <a:t>좌우 대칭 피크파인 </a:t>
            </a:r>
            <a:r>
              <a:rPr kumimoji="1" lang="en" altLang="ko-Kore-KR" dirty="0"/>
              <a:t>C3, 4, P3, 4</a:t>
            </a:r>
            <a:r>
              <a:rPr kumimoji="1" lang="ko-KR" altLang="en-US" dirty="0" err="1"/>
              <a:t>를</a:t>
            </a:r>
            <a:r>
              <a:rPr kumimoji="1" lang="ko-KR" altLang="en-US" dirty="0"/>
              <a:t> 확인할 수 있습니다</a:t>
            </a:r>
            <a:r>
              <a:rPr kumimoji="1" lang="en-US" altLang="ko-KR" dirty="0"/>
              <a:t>.</a:t>
            </a:r>
          </a:p>
          <a:p>
            <a:r>
              <a:rPr kumimoji="1" lang="ko-KR" altLang="en-US" dirty="0"/>
              <a:t>당신은 뒤통수에 있는 양의 날카로운 파도를 확인할 수 있습니다</a:t>
            </a:r>
            <a:r>
              <a:rPr kumimoji="1" lang="en-US" altLang="ko-KR" dirty="0"/>
              <a:t>. </a:t>
            </a:r>
            <a:r>
              <a:rPr kumimoji="1" lang="en" altLang="ko-Kore-KR" dirty="0"/>
              <a:t>O1, O2</a:t>
            </a:r>
          </a:p>
          <a:p>
            <a:endParaRPr kumimoji="1" lang="en" altLang="ko-Kore-KR" dirty="0"/>
          </a:p>
          <a:p>
            <a:r>
              <a:rPr kumimoji="1" lang="ko-KR" altLang="en-US" dirty="0"/>
              <a:t>얕은 수면 단계에서는 </a:t>
            </a:r>
            <a:r>
              <a:rPr kumimoji="1" lang="en-US" altLang="ko-KR" dirty="0"/>
              <a:t>12~14</a:t>
            </a:r>
            <a:r>
              <a:rPr kumimoji="1" lang="en" altLang="ko-Kore-KR" dirty="0"/>
              <a:t>Hz </a:t>
            </a:r>
            <a:r>
              <a:rPr kumimoji="1" lang="ko-KR" altLang="en-US" dirty="0"/>
              <a:t>표면 </a:t>
            </a:r>
            <a:r>
              <a:rPr kumimoji="1" lang="ko-KR" altLang="en-US" dirty="0" err="1"/>
              <a:t>스핀들파와</a:t>
            </a:r>
            <a:r>
              <a:rPr kumimoji="1" lang="ko-KR" altLang="en-US" dirty="0"/>
              <a:t> 피크파를 볼 수 있으며</a:t>
            </a:r>
            <a:r>
              <a:rPr kumimoji="1" lang="en-US" altLang="ko-KR" dirty="0"/>
              <a:t>, </a:t>
            </a:r>
            <a:r>
              <a:rPr kumimoji="1" lang="ko-KR" altLang="en-US" dirty="0"/>
              <a:t>대부분 </a:t>
            </a:r>
            <a:r>
              <a:rPr kumimoji="1" lang="en" altLang="ko-Kore-KR" dirty="0"/>
              <a:t>F3,4/F7,8 </a:t>
            </a:r>
            <a:r>
              <a:rPr kumimoji="1" lang="ko-KR" altLang="en-US" dirty="0"/>
              <a:t>및 </a:t>
            </a:r>
            <a:r>
              <a:rPr kumimoji="1" lang="en" altLang="ko-Kore-KR" dirty="0"/>
              <a:t>C3,4 </a:t>
            </a:r>
            <a:r>
              <a:rPr kumimoji="1" lang="ko-KR" altLang="en-US" dirty="0"/>
              <a:t>근처에서 우세합니다</a:t>
            </a:r>
            <a:r>
              <a:rPr kumimoji="1" lang="en-US" altLang="ko-KR" dirty="0"/>
              <a:t>.</a:t>
            </a:r>
          </a:p>
          <a:p>
            <a:r>
              <a:rPr kumimoji="1" lang="ko-KR" altLang="en-US" dirty="0"/>
              <a:t>당신은 </a:t>
            </a:r>
            <a:r>
              <a:rPr kumimoji="1" lang="en" altLang="ko-Kore-KR" dirty="0"/>
              <a:t>K-complex</a:t>
            </a:r>
            <a:r>
              <a:rPr kumimoji="1" lang="ko-KR" altLang="en-US" dirty="0" err="1"/>
              <a:t>를</a:t>
            </a:r>
            <a:r>
              <a:rPr kumimoji="1" lang="ko-KR" altLang="en-US" dirty="0"/>
              <a:t> 확인할 수 있습니다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26</a:t>
            </a:fld>
            <a:endParaRPr kumimoji="1" lang="ko-Kore-KR" altLang="en-US"/>
          </a:p>
        </p:txBody>
      </p:sp>
    </p:spTree>
    <p:extLst>
      <p:ext uri="{BB962C8B-B14F-4D97-AF65-F5344CB8AC3E}">
        <p14:creationId xmlns:p14="http://schemas.microsoft.com/office/powerpoint/2010/main" val="1960434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ore-KR" dirty="0"/>
              <a:t>In Stage 4, a deep sleep phase, delta waves, which are slow waves with high amplitude, account for more than 50%,
spindle wave does not appear.
Delta waves mainly appear on the forehead side, and the electrodes on the forehead side are Fp1 and Fp2.</a:t>
            </a:r>
          </a:p>
          <a:p>
            <a:r>
              <a:rPr kumimoji="1" lang="en" altLang="ko-Kore-KR" dirty="0"/>
              <a:t>
REM sleep occurs about 90 minutes after falling asleep, and every 90 minutes.
At this time, the eyes move rapidly in the opposite direction from the horizontal direction, changes in the autonomic nervous system occur, brain metabolic activity increases, and muscle tone decreases.
</a:t>
            </a:r>
            <a:r>
              <a:rPr kumimoji="1" lang="ko-Kore-KR" altLang="en-US" dirty="0"/>
              <a:t>깊은</a:t>
            </a:r>
            <a:r>
              <a:rPr kumimoji="1" lang="ko-KR" altLang="en-US" dirty="0"/>
              <a:t> 수면기인 </a:t>
            </a:r>
            <a:r>
              <a:rPr kumimoji="1" lang="en-US" altLang="ko-KR" dirty="0"/>
              <a:t>Stage4 </a:t>
            </a:r>
            <a:r>
              <a:rPr kumimoji="1" lang="ko-KR" altLang="en-US" dirty="0"/>
              <a:t>에서는 높은 진폭의 </a:t>
            </a:r>
            <a:r>
              <a:rPr kumimoji="1" lang="ko-KR" altLang="en-US" dirty="0" err="1"/>
              <a:t>느린파인</a:t>
            </a:r>
            <a:r>
              <a:rPr kumimoji="1" lang="ko-KR" altLang="en-US" dirty="0"/>
              <a:t> 델타파가 </a:t>
            </a:r>
            <a:r>
              <a:rPr kumimoji="1" lang="en-US" altLang="ko-KR" dirty="0"/>
              <a:t>50%</a:t>
            </a:r>
            <a:r>
              <a:rPr kumimoji="1" lang="ko-KR" altLang="en-US" dirty="0"/>
              <a:t> 이상을 차지하고</a:t>
            </a:r>
            <a:r>
              <a:rPr kumimoji="1" lang="en-US" altLang="ko-KR" dirty="0"/>
              <a:t>,</a:t>
            </a:r>
          </a:p>
          <a:p>
            <a:r>
              <a:rPr kumimoji="1" lang="ko-KR" altLang="en-US" dirty="0"/>
              <a:t>방추파가 출현하지 않는다</a:t>
            </a:r>
            <a:r>
              <a:rPr kumimoji="1" lang="en-US" altLang="ko-KR" dirty="0"/>
              <a:t>.</a:t>
            </a:r>
          </a:p>
          <a:p>
            <a:r>
              <a:rPr kumimoji="1" lang="ko-KR" altLang="en-US" dirty="0"/>
              <a:t>델타파는 주로 </a:t>
            </a:r>
            <a:r>
              <a:rPr kumimoji="1" lang="ko-KR" altLang="en-US" dirty="0" err="1"/>
              <a:t>이마쪽에서</a:t>
            </a:r>
            <a:r>
              <a:rPr kumimoji="1" lang="ko-KR" altLang="en-US" dirty="0"/>
              <a:t> 나타나고</a:t>
            </a:r>
            <a:r>
              <a:rPr kumimoji="1" lang="en-US" altLang="ko-KR" dirty="0"/>
              <a:t>,</a:t>
            </a:r>
            <a:r>
              <a:rPr kumimoji="1" lang="ko-KR" altLang="en-US" dirty="0"/>
              <a:t> </a:t>
            </a:r>
            <a:r>
              <a:rPr kumimoji="1" lang="ko-KR" altLang="en-US" dirty="0" err="1"/>
              <a:t>이마쪽의</a:t>
            </a:r>
            <a:r>
              <a:rPr kumimoji="1" lang="ko-KR" altLang="en-US" dirty="0"/>
              <a:t> 전극은 </a:t>
            </a:r>
            <a:r>
              <a:rPr kumimoji="1" lang="en-US" altLang="ko-KR" dirty="0"/>
              <a:t>Fp1, 2 </a:t>
            </a:r>
            <a:r>
              <a:rPr kumimoji="1" lang="ko-KR" altLang="en-US" dirty="0"/>
              <a:t>이다</a:t>
            </a:r>
            <a:r>
              <a:rPr kumimoji="1" lang="en-US" altLang="ko-KR" dirty="0"/>
              <a:t>.</a:t>
            </a:r>
          </a:p>
          <a:p>
            <a:endParaRPr kumimoji="1" lang="en-US" altLang="ko-Kore-KR" dirty="0"/>
          </a:p>
          <a:p>
            <a:r>
              <a:rPr kumimoji="1" lang="ko-KR" altLang="en-US" dirty="0"/>
              <a:t>렘 수면기는 잠든 후 </a:t>
            </a:r>
            <a:r>
              <a:rPr kumimoji="1" lang="en-US" altLang="ko-KR" dirty="0"/>
              <a:t>90</a:t>
            </a:r>
            <a:r>
              <a:rPr kumimoji="1" lang="ko-KR" altLang="en-US" dirty="0"/>
              <a:t>분 정도 지나고</a:t>
            </a:r>
            <a:r>
              <a:rPr kumimoji="1" lang="en-US" altLang="ko-KR" dirty="0"/>
              <a:t>,</a:t>
            </a:r>
            <a:r>
              <a:rPr kumimoji="1" lang="ko-KR" altLang="en-US" dirty="0"/>
              <a:t> </a:t>
            </a:r>
            <a:r>
              <a:rPr kumimoji="1" lang="en-US" altLang="ko-KR" dirty="0"/>
              <a:t>90</a:t>
            </a:r>
            <a:r>
              <a:rPr kumimoji="1" lang="ko-KR" altLang="en-US" dirty="0"/>
              <a:t>분마다 나타난다</a:t>
            </a:r>
            <a:r>
              <a:rPr kumimoji="1" lang="en-US" altLang="ko-KR" dirty="0"/>
              <a:t>.</a:t>
            </a:r>
          </a:p>
          <a:p>
            <a:r>
              <a:rPr kumimoji="1" lang="ko-KR" altLang="en-US" dirty="0"/>
              <a:t>이때 눈동자가 급속히 수평방향과 반대쪽으로 움직이며</a:t>
            </a:r>
            <a:r>
              <a:rPr kumimoji="1" lang="en-US" altLang="ko-KR" dirty="0"/>
              <a:t>,</a:t>
            </a:r>
            <a:r>
              <a:rPr kumimoji="1" lang="ko-KR" altLang="en-US" dirty="0"/>
              <a:t> 자율신경의 변화가 생기고</a:t>
            </a:r>
            <a:r>
              <a:rPr kumimoji="1" lang="en-US" altLang="ko-KR" dirty="0"/>
              <a:t>,</a:t>
            </a:r>
            <a:r>
              <a:rPr kumimoji="1" lang="ko-KR" altLang="en-US" dirty="0"/>
              <a:t> 뇌 대사활동이 증가하며</a:t>
            </a:r>
            <a:r>
              <a:rPr kumimoji="1" lang="en-US" altLang="ko-KR" dirty="0"/>
              <a:t>,</a:t>
            </a:r>
            <a:r>
              <a:rPr kumimoji="1" lang="ko-KR" altLang="en-US" dirty="0"/>
              <a:t> </a:t>
            </a:r>
            <a:r>
              <a:rPr kumimoji="1" lang="ko-KR" altLang="en-US" dirty="0" err="1"/>
              <a:t>근긴장</a:t>
            </a:r>
            <a:r>
              <a:rPr kumimoji="1" lang="ko-KR" altLang="en-US" dirty="0"/>
              <a:t> 저하 등의 특징이 있다</a:t>
            </a:r>
            <a:r>
              <a:rPr kumimoji="1" lang="en-US" altLang="ko-KR" dirty="0"/>
              <a:t>.</a:t>
            </a:r>
          </a:p>
          <a:p>
            <a:endParaRPr kumimoji="1" lang="en-US" altLang="ko-Kore-KR"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27</a:t>
            </a:fld>
            <a:endParaRPr kumimoji="1" lang="ko-Kore-KR" altLang="en-US"/>
          </a:p>
        </p:txBody>
      </p:sp>
    </p:spTree>
    <p:extLst>
      <p:ext uri="{BB962C8B-B14F-4D97-AF65-F5344CB8AC3E}">
        <p14:creationId xmlns:p14="http://schemas.microsoft.com/office/powerpoint/2010/main" val="848606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algn="ctr" rtl="0" eaLnBrk="1" fontAlgn="t" latinLnBrk="0" hangingPunct="1">
              <a:spcBef>
                <a:spcPts val="0"/>
              </a:spcBef>
              <a:spcAft>
                <a:spcPts val="0"/>
              </a:spcAft>
            </a:pPr>
            <a:r>
              <a:rPr lang="en-US" altLang="ko-Kore-KR" sz="1800" b="1" i="0" u="none" strike="noStrike" kern="1200" dirty="0">
                <a:solidFill>
                  <a:srgbClr val="FFFFFF"/>
                </a:solidFill>
                <a:effectLst/>
                <a:latin typeface="Calibri" panose="020F0502020204030204" pitchFamily="34" charset="0"/>
              </a:rPr>
              <a:t>Here is the summary for every sleep stage and it’s features.</a:t>
            </a:r>
          </a:p>
          <a:p>
            <a:pPr marL="0" algn="ctr" rtl="0" eaLnBrk="1" fontAlgn="t" latinLnBrk="0" hangingPunct="1">
              <a:spcBef>
                <a:spcPts val="0"/>
              </a:spcBef>
              <a:spcAft>
                <a:spcPts val="0"/>
              </a:spcAft>
            </a:pPr>
            <a:r>
              <a:rPr lang="en-US" altLang="ko-Kore-KR" sz="1800" b="1" i="0" u="none" strike="noStrike" kern="1200" dirty="0">
                <a:solidFill>
                  <a:srgbClr val="FFFFFF"/>
                </a:solidFill>
                <a:effectLst/>
                <a:latin typeface="Calibri" panose="020F0502020204030204" pitchFamily="34" charset="0"/>
              </a:rPr>
              <a:t>stage</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FFFFFF"/>
                </a:solidFill>
                <a:effectLst/>
                <a:latin typeface="Calibri" panose="020F0502020204030204" pitchFamily="34" charset="0"/>
              </a:rPr>
              <a:t>Stage explanation</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FFFFFF"/>
                </a:solidFill>
                <a:effectLst/>
                <a:latin typeface="Calibri" panose="020F0502020204030204" pitchFamily="34" charset="0"/>
              </a:rPr>
              <a:t>주파수</a:t>
            </a:r>
            <a:r>
              <a:rPr lang="ko-KR" altLang="ko-Kore-KR" sz="1800" b="1" i="0" u="none" strike="noStrike" kern="1200" dirty="0">
                <a:solidFill>
                  <a:srgbClr val="FFFFFF"/>
                </a:solidFill>
                <a:effectLst/>
                <a:latin typeface="Calibri" panose="020F0502020204030204" pitchFamily="34" charset="0"/>
                <a:ea typeface="Calibri" panose="020F0502020204030204" pitchFamily="34" charset="0"/>
              </a:rPr>
              <a:t> 특징</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FFFFFF"/>
                </a:solidFill>
                <a:effectLst/>
                <a:latin typeface="Calibri" panose="020F0502020204030204" pitchFamily="34" charset="0"/>
              </a:rPr>
              <a:t>기타</a:t>
            </a:r>
            <a:r>
              <a:rPr lang="ko-KR" altLang="ko-Kore-KR" sz="1800" b="1" i="0" u="none" strike="noStrike" kern="1200" dirty="0">
                <a:solidFill>
                  <a:srgbClr val="FFFFFF"/>
                </a:solidFill>
                <a:effectLst/>
                <a:latin typeface="Calibri" panose="020F0502020204030204" pitchFamily="34" charset="0"/>
                <a:ea typeface="Calibri" panose="020F0502020204030204" pitchFamily="34" charset="0"/>
              </a:rPr>
              <a:t> 특징</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각성</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R" altLang="ko-Kore-KR" sz="1800" b="1" i="0" u="none" strike="noStrike" kern="1200" dirty="0" err="1">
                <a:solidFill>
                  <a:srgbClr val="ECECEC"/>
                </a:solidFill>
                <a:effectLst/>
                <a:latin typeface="Calibri" panose="020F0502020204030204" pitchFamily="34" charset="0"/>
              </a:rPr>
              <a:t>각성기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R" altLang="ko-Kore-KR" sz="1800" b="1" i="0" u="none" strike="noStrike" kern="1200" dirty="0" err="1">
                <a:solidFill>
                  <a:srgbClr val="ECECEC"/>
                </a:solidFill>
                <a:effectLst/>
                <a:latin typeface="Calibri" panose="020F0502020204030204" pitchFamily="34" charset="0"/>
              </a:rPr>
              <a:t>알파파</a:t>
            </a:r>
            <a:r>
              <a:rPr lang="en-US" altLang="ko-Kore-KR" sz="1800" b="1" i="0" u="none" strike="noStrike" kern="1200" dirty="0">
                <a:solidFill>
                  <a:srgbClr val="ECECEC"/>
                </a:solidFill>
                <a:effectLst/>
                <a:latin typeface="Calibri" panose="020F0502020204030204" pitchFamily="34" charset="0"/>
              </a:rPr>
              <a:t>(8~13Hz)</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움직임과</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심박으로</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인한 노이즈 발생</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1</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R" altLang="ko-Kore-KR" sz="1800" b="1" i="0" u="none" strike="noStrike" kern="1200" dirty="0" err="1">
                <a:solidFill>
                  <a:srgbClr val="ECECEC"/>
                </a:solidFill>
                <a:effectLst/>
                <a:latin typeface="Calibri" panose="020F0502020204030204" pitchFamily="34" charset="0"/>
              </a:rPr>
              <a:t>얕은수면</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초기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혼합파</a:t>
            </a:r>
            <a:r>
              <a:rPr lang="en-US" altLang="ko-Kore-KR" sz="1800" b="1" i="0" u="none" strike="noStrike" kern="1200" dirty="0">
                <a:solidFill>
                  <a:srgbClr val="ECECEC"/>
                </a:solidFill>
                <a:effectLst/>
                <a:latin typeface="Calibri" panose="020F0502020204030204" pitchFamily="34" charset="0"/>
              </a:rPr>
              <a:t>(2~7Hz)</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우세</a:t>
            </a:r>
            <a:r>
              <a:rPr lang="en-US" altLang="ko-Kore-KR" sz="1800" b="1" i="0" u="none" strike="noStrike" kern="1200" dirty="0">
                <a:solidFill>
                  <a:srgbClr val="ECECEC"/>
                </a:solidFill>
                <a:effectLst/>
                <a:latin typeface="Calibri" panose="020F0502020204030204" pitchFamily="34" charset="0"/>
              </a:rPr>
              <a:t>,</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알파파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en-US" altLang="ko-Kore-KR" sz="1800" b="1" i="0" u="none" strike="noStrike" kern="1200" dirty="0">
                <a:solidFill>
                  <a:srgbClr val="ECECEC"/>
                </a:solidFill>
                <a:effectLst/>
                <a:latin typeface="Calibri" panose="020F0502020204030204" pitchFamily="34" charset="0"/>
              </a:rPr>
              <a:t>50%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이하</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K-</a:t>
            </a:r>
            <a:r>
              <a:rPr lang="ko-KR" altLang="ko-Kore-KR" sz="1800" b="1" i="0" u="none" strike="noStrike" kern="1200" dirty="0">
                <a:solidFill>
                  <a:srgbClr val="ECECEC"/>
                </a:solidFill>
                <a:effectLst/>
                <a:latin typeface="Calibri" panose="020F0502020204030204" pitchFamily="34" charset="0"/>
              </a:rPr>
              <a:t>복합체와 </a:t>
            </a:r>
            <a:r>
              <a:rPr lang="ko-KR" altLang="ko-Kore-KR" sz="1800" b="1" i="0" u="none" strike="noStrike" kern="1200" dirty="0" err="1">
                <a:solidFill>
                  <a:srgbClr val="ECECEC"/>
                </a:solidFill>
                <a:effectLst/>
                <a:latin typeface="Calibri" panose="020F0502020204030204" pitchFamily="34" charset="0"/>
              </a:rPr>
              <a:t>수면방추파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없음</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2</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얕은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느린파</a:t>
            </a:r>
            <a:r>
              <a:rPr lang="en-US" altLang="ko-Kore-KR" sz="1800" b="1" i="0" u="none" strike="noStrike" kern="1200" dirty="0">
                <a:solidFill>
                  <a:srgbClr val="ECECEC"/>
                </a:solidFill>
                <a:effectLst/>
                <a:latin typeface="Calibri" panose="020F0502020204030204" pitchFamily="34" charset="0"/>
              </a:rPr>
              <a:t>(0~2Hz)</a:t>
            </a:r>
            <a:r>
              <a:rPr lang="ko-KR" altLang="ko-Kore-KR" sz="1800" b="1" i="0" u="none" strike="noStrike" kern="1200" dirty="0">
                <a:solidFill>
                  <a:srgbClr val="ECECEC"/>
                </a:solidFill>
                <a:effectLst/>
                <a:latin typeface="Calibri" panose="020F0502020204030204" pitchFamily="34" charset="0"/>
              </a:rPr>
              <a:t>가 </a:t>
            </a:r>
            <a:r>
              <a:rPr lang="en-US" altLang="ko-Kore-KR" sz="1800" b="1" i="0" u="none" strike="noStrike" kern="1200" dirty="0">
                <a:solidFill>
                  <a:srgbClr val="ECECEC"/>
                </a:solidFill>
                <a:effectLst/>
                <a:latin typeface="Calibri" panose="020F0502020204030204" pitchFamily="34" charset="0"/>
              </a:rPr>
              <a:t>20%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이하</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K-</a:t>
            </a:r>
            <a:r>
              <a:rPr lang="ko-KR" altLang="ko-Kore-KR" sz="1800" b="1" i="0" u="none" strike="noStrike" kern="1200" dirty="0">
                <a:solidFill>
                  <a:srgbClr val="ECECEC"/>
                </a:solidFill>
                <a:effectLst/>
                <a:latin typeface="Calibri" panose="020F0502020204030204" pitchFamily="34" charset="0"/>
              </a:rPr>
              <a:t>복합체와 </a:t>
            </a:r>
            <a:r>
              <a:rPr lang="ko-KR" altLang="ko-Kore-KR" sz="1800" b="1" i="0" u="none" strike="noStrike" kern="1200" dirty="0" err="1">
                <a:solidFill>
                  <a:srgbClr val="ECECEC"/>
                </a:solidFill>
                <a:effectLst/>
                <a:latin typeface="Calibri" panose="020F0502020204030204" pitchFamily="34" charset="0"/>
              </a:rPr>
              <a:t>수면방추파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측정됨</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3</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중증도수면기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느린파가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en-US" altLang="ko-Kore-KR" sz="1800" b="1" i="0" u="none" strike="noStrike" kern="1200" dirty="0">
                <a:solidFill>
                  <a:srgbClr val="ECECEC"/>
                </a:solidFill>
                <a:effectLst/>
                <a:latin typeface="Calibri" panose="020F0502020204030204" pitchFamily="34" charset="0"/>
              </a:rPr>
              <a:t>20%</a:t>
            </a:r>
            <a:r>
              <a:rPr lang="ko-KR" altLang="ko-Kore-KR" sz="1800" b="1" i="0" u="none" strike="noStrike" kern="1200" dirty="0">
                <a:solidFill>
                  <a:srgbClr val="ECECEC"/>
                </a:solidFill>
                <a:effectLst/>
                <a:latin typeface="Calibri" panose="020F0502020204030204" pitchFamily="34" charset="0"/>
              </a:rPr>
              <a:t>에서 </a:t>
            </a:r>
            <a:r>
              <a:rPr lang="en-US" altLang="ko-Kore-KR" sz="1800" b="1" i="0" u="none" strike="noStrike" kern="1200" dirty="0">
                <a:solidFill>
                  <a:srgbClr val="ECECEC"/>
                </a:solidFill>
                <a:effectLst/>
                <a:latin typeface="Calibri" panose="020F0502020204030204" pitchFamily="34" charset="0"/>
              </a:rPr>
              <a:t>50%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측정됨</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Stage 4</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깊은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ko-KR" altLang="ko-Kore-KR" sz="1800" b="1" i="0" u="none" strike="noStrike" kern="1200" dirty="0" err="1">
                <a:solidFill>
                  <a:srgbClr val="ECECEC"/>
                </a:solidFill>
                <a:effectLst/>
                <a:latin typeface="Calibri" panose="020F0502020204030204" pitchFamily="34" charset="0"/>
              </a:rPr>
              <a:t>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느린파가</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a:t>
            </a:r>
            <a:r>
              <a:rPr lang="en-US" altLang="ko-Kore-KR" sz="1800" b="1" i="0" u="none" strike="noStrike" kern="1200" dirty="0">
                <a:solidFill>
                  <a:srgbClr val="ECECEC"/>
                </a:solidFill>
                <a:effectLst/>
                <a:latin typeface="Calibri" panose="020F0502020204030204" pitchFamily="34" charset="0"/>
              </a:rPr>
              <a:t>50%</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이상 측정됨</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REM</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altLang="ko-Kore-KR" sz="1800" b="1" i="0" u="none" strike="noStrike" kern="1200" dirty="0">
                <a:solidFill>
                  <a:srgbClr val="ECECEC"/>
                </a:solidFill>
                <a:effectLst/>
                <a:latin typeface="Calibri" panose="020F0502020204030204" pitchFamily="34" charset="0"/>
              </a:rPr>
              <a:t>REM </a:t>
            </a:r>
            <a:r>
              <a:rPr lang="ko-KR" altLang="ko-Kore-KR" sz="1800" b="1" i="0" u="none" strike="noStrike" kern="1200" dirty="0" err="1">
                <a:solidFill>
                  <a:srgbClr val="ECECEC"/>
                </a:solidFill>
                <a:effectLst/>
                <a:latin typeface="Calibri" panose="020F0502020204030204" pitchFamily="34" charset="0"/>
              </a:rPr>
              <a:t>수면기</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혼합파</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우세</a:t>
            </a:r>
            <a:endParaRPr lang="ko-Kore-KR" altLang="ko-Kore-K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ko-Kore-KR" altLang="ko-Kore-KR" sz="1800" b="1" i="0" u="none" strike="noStrike" kern="1200" dirty="0">
                <a:solidFill>
                  <a:srgbClr val="ECECEC"/>
                </a:solidFill>
                <a:effectLst/>
                <a:latin typeface="Calibri" panose="020F0502020204030204" pitchFamily="34" charset="0"/>
              </a:rPr>
              <a:t>안구</a:t>
            </a:r>
            <a:r>
              <a:rPr lang="ko-KR" altLang="ko-Kore-KR" sz="1800" b="1" i="0" u="none" strike="noStrike" kern="1200" dirty="0">
                <a:solidFill>
                  <a:srgbClr val="ECECEC"/>
                </a:solidFill>
                <a:effectLst/>
                <a:latin typeface="Calibri" panose="020F0502020204030204" pitchFamily="34" charset="0"/>
                <a:ea typeface="Calibri" panose="020F0502020204030204" pitchFamily="34" charset="0"/>
              </a:rPr>
              <a:t> 움직임으로 인한 노이즈 발생</a:t>
            </a:r>
            <a:endParaRPr lang="ko-Kore-KR" altLang="ko-Kore-KR" sz="1800" b="0" i="0" u="none" strike="noStrike" dirty="0">
              <a:effectLst/>
              <a:latin typeface="Arial" panose="020B0604020202020204" pitchFamily="34" charset="0"/>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28</a:t>
            </a:fld>
            <a:endParaRPr kumimoji="1" lang="ko-Kore-KR" altLang="en-US"/>
          </a:p>
        </p:txBody>
      </p:sp>
    </p:spTree>
    <p:extLst>
      <p:ext uri="{BB962C8B-B14F-4D97-AF65-F5344CB8AC3E}">
        <p14:creationId xmlns:p14="http://schemas.microsoft.com/office/powerpoint/2010/main" val="306651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sz="1200" dirty="0"/>
              <a:t>LUUNA is the sleep assistant device.</a:t>
            </a:r>
          </a:p>
          <a:p>
            <a:r>
              <a:rPr kumimoji="1" lang="en-US" altLang="ko-Kore-KR" sz="1200" dirty="0"/>
              <a:t>it has </a:t>
            </a:r>
            <a:r>
              <a:rPr kumimoji="1" lang="en-US" altLang="ko-Kore-KR" sz="1200" dirty="0" err="1"/>
              <a:t>Eeg</a:t>
            </a:r>
            <a:r>
              <a:rPr kumimoji="1" lang="en-US" altLang="ko-Kore-KR" sz="1200" dirty="0"/>
              <a:t> sensors to monitor &amp; collect brainwave information</a:t>
            </a:r>
          </a:p>
          <a:p>
            <a:r>
              <a:rPr kumimoji="1" lang="en" altLang="ko-KR" sz="1200" dirty="0"/>
              <a:t>Basically, </a:t>
            </a:r>
            <a:r>
              <a:rPr kumimoji="1" lang="en-US" altLang="ko-KR" sz="1200" dirty="0" err="1"/>
              <a:t>luuna</a:t>
            </a:r>
            <a:r>
              <a:rPr kumimoji="1" lang="en" altLang="ko-KR" sz="1200" dirty="0"/>
              <a:t> analyze brain waves for deep sleep</a:t>
            </a:r>
          </a:p>
          <a:p>
            <a:r>
              <a:rPr kumimoji="1" lang="en" altLang="ko-KR" sz="1200" dirty="0"/>
              <a:t>It naturally induces sleep with quiet music</a:t>
            </a:r>
          </a:p>
          <a:p>
            <a:r>
              <a:rPr kumimoji="1" lang="en" altLang="ko-KR" sz="1200" dirty="0"/>
              <a:t>If you set a time, when it's appropriate, </a:t>
            </a:r>
            <a:r>
              <a:rPr kumimoji="1" lang="en" altLang="ko-KR" sz="1200" dirty="0" err="1"/>
              <a:t>luuna</a:t>
            </a:r>
            <a:r>
              <a:rPr kumimoji="1" lang="en" altLang="ko-KR" sz="1200" dirty="0"/>
              <a:t> wake you up with an alarm</a:t>
            </a:r>
          </a:p>
          <a:p>
            <a:r>
              <a:rPr kumimoji="1" lang="en" altLang="ko-KR" sz="1200" dirty="0"/>
              <a:t>It also stabilizes brain waves by playing sounds suitable for brain wave stabilization</a:t>
            </a:r>
            <a:endParaRPr kumimoji="1" lang="en-US" altLang="ko-Kore-KR" sz="1200" dirty="0"/>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29</a:t>
            </a:fld>
            <a:endParaRPr kumimoji="1" lang="ko-Kore-KR" altLang="en-US"/>
          </a:p>
        </p:txBody>
      </p:sp>
    </p:spTree>
    <p:extLst>
      <p:ext uri="{BB962C8B-B14F-4D97-AF65-F5344CB8AC3E}">
        <p14:creationId xmlns:p14="http://schemas.microsoft.com/office/powerpoint/2010/main" val="3792118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In this section I will talk about EEG and dementia</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30</a:t>
            </a:fld>
            <a:endParaRPr kumimoji="1" lang="ko-Kore-KR" altLang="en-US"/>
          </a:p>
        </p:txBody>
      </p:sp>
    </p:spTree>
    <p:extLst>
      <p:ext uri="{BB962C8B-B14F-4D97-AF65-F5344CB8AC3E}">
        <p14:creationId xmlns:p14="http://schemas.microsoft.com/office/powerpoint/2010/main" val="418183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200" dirty="0">
                <a:solidFill>
                  <a:srgbClr val="DCE0E7"/>
                </a:solidFill>
                <a:ea typeface="HY견고딕" panose="02030600000101010101" pitchFamily="18" charset="-127"/>
              </a:rPr>
              <a:t>최근 뇌파 측정과 분석기술을 통해 치매를 조기 판별할 수 있는 기술이 개발되고 있음</a:t>
            </a:r>
            <a:endParaRPr lang="en-US" altLang="ko-KR" sz="1200" dirty="0">
              <a:solidFill>
                <a:srgbClr val="DCE0E7"/>
              </a:solidFill>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원래는 치매가 발생했을 때 예를 들어 그것이 알츠하이머 치매인지 아닌지를 확인하기 위해서는 </a:t>
            </a:r>
            <a:r>
              <a:rPr lang="en-US" altLang="ko-KR" sz="1200" dirty="0">
                <a:solidFill>
                  <a:srgbClr val="DCE0E7"/>
                </a:solidFill>
                <a:latin typeface="HY견고딕" panose="02030600000101010101" pitchFamily="18" charset="-127"/>
                <a:ea typeface="HY견고딕" panose="02030600000101010101" pitchFamily="18" charset="-127"/>
              </a:rPr>
              <a:t>MRI</a:t>
            </a:r>
            <a:r>
              <a:rPr lang="ko-KR" altLang="en-US" sz="1200" dirty="0">
                <a:solidFill>
                  <a:srgbClr val="DCE0E7"/>
                </a:solidFill>
                <a:latin typeface="HY견고딕" panose="02030600000101010101" pitchFamily="18" charset="-127"/>
                <a:ea typeface="HY견고딕" panose="02030600000101010101" pitchFamily="18" charset="-127"/>
              </a:rPr>
              <a:t>나 </a:t>
            </a:r>
            <a:r>
              <a:rPr lang="ko-KR" altLang="en-US" sz="1200" dirty="0" err="1">
                <a:solidFill>
                  <a:srgbClr val="DCE0E7"/>
                </a:solidFill>
                <a:latin typeface="HY견고딕" panose="02030600000101010101" pitchFamily="18" charset="-127"/>
                <a:ea typeface="HY견고딕" panose="02030600000101010101" pitchFamily="18" charset="-127"/>
              </a:rPr>
              <a:t>아밀로이드</a:t>
            </a:r>
            <a:r>
              <a:rPr lang="ko-KR" altLang="en-US" sz="1200" dirty="0">
                <a:solidFill>
                  <a:srgbClr val="DCE0E7"/>
                </a:solidFill>
                <a:latin typeface="HY견고딕" panose="02030600000101010101" pitchFamily="18" charset="-127"/>
                <a:ea typeface="HY견고딕" panose="02030600000101010101" pitchFamily="18" charset="-127"/>
              </a:rPr>
              <a:t> </a:t>
            </a:r>
            <a:r>
              <a:rPr lang="en-US" altLang="ko-KR" sz="1200" dirty="0">
                <a:solidFill>
                  <a:srgbClr val="DCE0E7"/>
                </a:solidFill>
                <a:latin typeface="HY견고딕" panose="02030600000101010101" pitchFamily="18" charset="-127"/>
                <a:ea typeface="HY견고딕" panose="02030600000101010101" pitchFamily="18" charset="-127"/>
              </a:rPr>
              <a:t>PET </a:t>
            </a:r>
            <a:r>
              <a:rPr lang="ko-KR" altLang="en-US" sz="1200" dirty="0">
                <a:solidFill>
                  <a:srgbClr val="DCE0E7"/>
                </a:solidFill>
                <a:latin typeface="HY견고딕" panose="02030600000101010101" pitchFamily="18" charset="-127"/>
                <a:ea typeface="HY견고딕" panose="02030600000101010101" pitchFamily="18" charset="-127"/>
              </a:rPr>
              <a:t>검사 등을 해야 했음 이는 </a:t>
            </a:r>
            <a:r>
              <a:rPr lang="en-US" altLang="ko-KR" sz="1200" dirty="0">
                <a:solidFill>
                  <a:srgbClr val="DCE0E7"/>
                </a:solidFill>
                <a:latin typeface="HY견고딕" panose="02030600000101010101" pitchFamily="18" charset="-127"/>
                <a:ea typeface="HY견고딕" panose="02030600000101010101" pitchFamily="18" charset="-127"/>
              </a:rPr>
              <a:t>2019</a:t>
            </a:r>
            <a:r>
              <a:rPr lang="ko-KR" altLang="en-US" sz="1200" dirty="0">
                <a:solidFill>
                  <a:srgbClr val="DCE0E7"/>
                </a:solidFill>
                <a:latin typeface="HY견고딕" panose="02030600000101010101" pitchFamily="18" charset="-127"/>
                <a:ea typeface="HY견고딕" panose="02030600000101010101" pitchFamily="18" charset="-127"/>
              </a:rPr>
              <a:t>년 기준 약 </a:t>
            </a:r>
            <a:r>
              <a:rPr lang="en-US" altLang="ko-KR" sz="1200" dirty="0">
                <a:solidFill>
                  <a:srgbClr val="DCE0E7"/>
                </a:solidFill>
                <a:latin typeface="HY견고딕" panose="02030600000101010101" pitchFamily="18" charset="-127"/>
                <a:ea typeface="HY견고딕" panose="02030600000101010101" pitchFamily="18" charset="-127"/>
              </a:rPr>
              <a:t>2</a:t>
            </a:r>
            <a:r>
              <a:rPr lang="ko-KR" altLang="en-US" sz="1200" dirty="0">
                <a:solidFill>
                  <a:srgbClr val="DCE0E7"/>
                </a:solidFill>
                <a:latin typeface="HY견고딕" panose="02030600000101010101" pitchFamily="18" charset="-127"/>
                <a:ea typeface="HY견고딕" panose="02030600000101010101" pitchFamily="18" charset="-127"/>
              </a:rPr>
              <a:t>시간정도 시간이 소요되었으며</a:t>
            </a:r>
            <a:r>
              <a:rPr lang="en-US" altLang="ko-KR" sz="1200" dirty="0">
                <a:solidFill>
                  <a:srgbClr val="DCE0E7"/>
                </a:solidFill>
                <a:latin typeface="HY견고딕" panose="02030600000101010101" pitchFamily="18" charset="-127"/>
                <a:ea typeface="HY견고딕" panose="02030600000101010101" pitchFamily="18" charset="-127"/>
              </a:rPr>
              <a:t>,</a:t>
            </a:r>
            <a:r>
              <a:rPr lang="ko-KR" altLang="en-US" sz="1200" dirty="0">
                <a:solidFill>
                  <a:srgbClr val="DCE0E7"/>
                </a:solidFill>
                <a:latin typeface="HY견고딕" panose="02030600000101010101" pitchFamily="18" charset="-127"/>
                <a:ea typeface="HY견고딕" panose="02030600000101010101" pitchFamily="18" charset="-127"/>
              </a:rPr>
              <a:t> 진단 비용 또한</a:t>
            </a:r>
            <a:r>
              <a:rPr lang="en-US" altLang="ko-KR" sz="1200" dirty="0">
                <a:solidFill>
                  <a:srgbClr val="DCE0E7"/>
                </a:solidFill>
                <a:latin typeface="HY견고딕" panose="02030600000101010101" pitchFamily="18" charset="-127"/>
                <a:ea typeface="HY견고딕" panose="02030600000101010101" pitchFamily="18" charset="-127"/>
              </a:rPr>
              <a:t>,</a:t>
            </a:r>
            <a:r>
              <a:rPr lang="ko-KR" altLang="en-US" sz="1200" dirty="0">
                <a:solidFill>
                  <a:srgbClr val="DCE0E7"/>
                </a:solidFill>
                <a:latin typeface="HY견고딕" panose="02030600000101010101" pitchFamily="18" charset="-127"/>
                <a:ea typeface="HY견고딕" panose="02030600000101010101" pitchFamily="18" charset="-127"/>
              </a:rPr>
              <a:t> 많이 들었음</a:t>
            </a:r>
            <a:r>
              <a:rPr lang="en-US" altLang="ko-KR" sz="1200" dirty="0">
                <a:solidFill>
                  <a:srgbClr val="DCE0E7"/>
                </a:solidFill>
                <a:latin typeface="HY견고딕" panose="02030600000101010101" pitchFamily="18" charset="-127"/>
                <a:ea typeface="HY견고딕" panose="02030600000101010101" pitchFamily="18" charset="-127"/>
              </a:rPr>
              <a:t>.</a:t>
            </a: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31</a:t>
            </a:fld>
            <a:endParaRPr kumimoji="1" lang="ko-Kore-KR" altLang="en-US"/>
          </a:p>
        </p:txBody>
      </p:sp>
    </p:spTree>
    <p:extLst>
      <p:ext uri="{BB962C8B-B14F-4D97-AF65-F5344CB8AC3E}">
        <p14:creationId xmlns:p14="http://schemas.microsoft.com/office/powerpoint/2010/main" val="144795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그런데 이제는 </a:t>
            </a:r>
            <a:r>
              <a:rPr lang="ko-KR" altLang="en-US" sz="1200" dirty="0" err="1">
                <a:solidFill>
                  <a:srgbClr val="DCE0E7"/>
                </a:solidFill>
                <a:latin typeface="HY견고딕" panose="02030600000101010101" pitchFamily="18" charset="-127"/>
                <a:ea typeface="HY견고딕" panose="02030600000101010101" pitchFamily="18" charset="-127"/>
              </a:rPr>
              <a:t>아밀로이드</a:t>
            </a:r>
            <a:r>
              <a:rPr lang="ko-KR" altLang="en-US" sz="1200" dirty="0">
                <a:solidFill>
                  <a:srgbClr val="DCE0E7"/>
                </a:solidFill>
                <a:latin typeface="HY견고딕" panose="02030600000101010101" pitchFamily="18" charset="-127"/>
                <a:ea typeface="HY견고딕" panose="02030600000101010101" pitchFamily="18" charset="-127"/>
              </a:rPr>
              <a:t> </a:t>
            </a:r>
            <a:r>
              <a:rPr lang="en-US" altLang="ko-KR" sz="1200" dirty="0">
                <a:solidFill>
                  <a:srgbClr val="DCE0E7"/>
                </a:solidFill>
                <a:latin typeface="HY견고딕" panose="02030600000101010101" pitchFamily="18" charset="-127"/>
                <a:ea typeface="HY견고딕" panose="02030600000101010101" pitchFamily="18" charset="-127"/>
              </a:rPr>
              <a:t>PET </a:t>
            </a:r>
            <a:r>
              <a:rPr lang="ko-KR" altLang="en-US" sz="1200" dirty="0">
                <a:solidFill>
                  <a:srgbClr val="DCE0E7"/>
                </a:solidFill>
                <a:latin typeface="HY견고딕" panose="02030600000101010101" pitchFamily="18" charset="-127"/>
                <a:ea typeface="HY견고딕" panose="02030600000101010101" pitchFamily="18" charset="-127"/>
              </a:rPr>
              <a:t>검사와 같은 고비용 검사 없이도 뇌파형을 보고 치매를 확인할 수 있는 방법이 새롭게 개발되고 있음</a:t>
            </a: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뇌파를 이용한 검사는 비침습적으로 그리고 저렴한 비용으로 고위험군을 찾아낼 수 있다는 장점이 있음</a:t>
            </a:r>
            <a:endParaRPr lang="en-US" altLang="ko-KR" sz="1200" dirty="0">
              <a:solidFill>
                <a:srgbClr val="DCE0E7"/>
              </a:solidFill>
              <a:latin typeface="HY견고딕" panose="02030600000101010101" pitchFamily="18" charset="-127"/>
              <a:ea typeface="HY견고딕" panose="02030600000101010101" pitchFamily="18" charset="-127"/>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32</a:t>
            </a:fld>
            <a:endParaRPr kumimoji="1" lang="ko-Kore-KR" altLang="en-US"/>
          </a:p>
        </p:txBody>
      </p:sp>
    </p:spTree>
    <p:extLst>
      <p:ext uri="{BB962C8B-B14F-4D97-AF65-F5344CB8AC3E}">
        <p14:creationId xmlns:p14="http://schemas.microsoft.com/office/powerpoint/2010/main" val="141472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3</a:t>
            </a:fld>
            <a:endParaRPr lang="ko-KR" altLang="en-US"/>
          </a:p>
        </p:txBody>
      </p:sp>
    </p:spTree>
    <p:extLst>
      <p:ext uri="{BB962C8B-B14F-4D97-AF65-F5344CB8AC3E}">
        <p14:creationId xmlns:p14="http://schemas.microsoft.com/office/powerpoint/2010/main" val="4204294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그러나 아직까지는 뇌파 분석을 통해 치매인지 아닌지를 확실하게 알 수는 없음</a:t>
            </a:r>
            <a:endParaRPr lang="en-US" altLang="ko-KR" sz="1400" dirty="0">
              <a:solidFill>
                <a:srgbClr val="DCE0E7"/>
              </a:solidFill>
              <a:latin typeface="HY견고딕" panose="02030600000101010101" pitchFamily="18" charset="-127"/>
              <a:ea typeface="HY견고딕" panose="02030600000101010101" pitchFamily="18" charset="-127"/>
            </a:endParaRPr>
          </a:p>
          <a:p>
            <a:pPr marL="742950" lvl="1" indent="-285750">
              <a:lnSpc>
                <a:spcPct val="150000"/>
              </a:lnSpc>
              <a:buFont typeface="Arial" panose="020B0604020202020204" pitchFamily="34" charset="0"/>
              <a:buChar char="•"/>
            </a:pPr>
            <a:r>
              <a:rPr lang="ko-KR" altLang="en-US" sz="1400" dirty="0" err="1">
                <a:solidFill>
                  <a:srgbClr val="DCE0E7"/>
                </a:solidFill>
                <a:latin typeface="HY견고딕" panose="02030600000101010101" pitchFamily="18" charset="-127"/>
                <a:ea typeface="HY견고딕" panose="02030600000101010101" pitchFamily="18" charset="-127"/>
              </a:rPr>
              <a:t>메그노시스</a:t>
            </a:r>
            <a:r>
              <a:rPr lang="ko-KR" altLang="en-US" sz="1400" dirty="0">
                <a:solidFill>
                  <a:srgbClr val="DCE0E7"/>
                </a:solidFill>
                <a:latin typeface="HY견고딕" panose="02030600000101010101" pitchFamily="18" charset="-127"/>
                <a:ea typeface="HY견고딕" panose="02030600000101010101" pitchFamily="18" charset="-127"/>
              </a:rPr>
              <a:t> 라는 국내 기업 에서 서울대병원 임상실험 결과 </a:t>
            </a:r>
            <a:r>
              <a:rPr lang="en-US" altLang="ko-KR" sz="1400" dirty="0">
                <a:solidFill>
                  <a:srgbClr val="DCE0E7"/>
                </a:solidFill>
                <a:latin typeface="HY견고딕" panose="02030600000101010101" pitchFamily="18" charset="-127"/>
                <a:ea typeface="HY견고딕" panose="02030600000101010101" pitchFamily="18" charset="-127"/>
              </a:rPr>
              <a:t>95%</a:t>
            </a:r>
            <a:r>
              <a:rPr lang="ko-KR" altLang="en-US" sz="1400" dirty="0">
                <a:solidFill>
                  <a:srgbClr val="DCE0E7"/>
                </a:solidFill>
                <a:latin typeface="HY견고딕" panose="02030600000101010101" pitchFamily="18" charset="-127"/>
                <a:ea typeface="HY견고딕" panose="02030600000101010101" pitchFamily="18" charset="-127"/>
              </a:rPr>
              <a:t> 정확도를 보임</a:t>
            </a: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일반적으로</a:t>
            </a:r>
            <a:r>
              <a:rPr lang="en-US" altLang="ko-KR" sz="1400" dirty="0">
                <a:solidFill>
                  <a:srgbClr val="DCE0E7"/>
                </a:solidFill>
                <a:latin typeface="HY견고딕" panose="02030600000101010101" pitchFamily="18" charset="-127"/>
                <a:ea typeface="HY견고딕" panose="02030600000101010101" pitchFamily="18" charset="-127"/>
              </a:rPr>
              <a:t>, </a:t>
            </a:r>
            <a:r>
              <a:rPr lang="ko-KR" altLang="en-US" sz="1400" dirty="0">
                <a:solidFill>
                  <a:srgbClr val="DCE0E7"/>
                </a:solidFill>
                <a:latin typeface="HY견고딕" panose="02030600000101010101" pitchFamily="18" charset="-127"/>
                <a:ea typeface="HY견고딕" panose="02030600000101010101" pitchFamily="18" charset="-127"/>
              </a:rPr>
              <a:t>뇌파는 피로하거나 수면을 취하고 있는 상황에서는 느리고 완만하게</a:t>
            </a:r>
            <a:r>
              <a:rPr lang="en-US" altLang="ko-KR" sz="1400" dirty="0">
                <a:solidFill>
                  <a:srgbClr val="DCE0E7"/>
                </a:solidFill>
                <a:latin typeface="HY견고딕" panose="02030600000101010101" pitchFamily="18" charset="-127"/>
                <a:ea typeface="HY견고딕" panose="02030600000101010101" pitchFamily="18" charset="-127"/>
              </a:rPr>
              <a:t>, </a:t>
            </a:r>
            <a:r>
              <a:rPr lang="ko-KR" altLang="en-US" sz="1400" dirty="0">
                <a:solidFill>
                  <a:srgbClr val="DCE0E7"/>
                </a:solidFill>
                <a:latin typeface="HY견고딕" panose="02030600000101010101" pitchFamily="18" charset="-127"/>
                <a:ea typeface="HY견고딕" panose="02030600000101010101" pitchFamily="18" charset="-127"/>
              </a:rPr>
              <a:t>불안하거나 과도한 긴장 상태에서는 빠르고 촘촘한 뇌파가 나타나게 됨</a:t>
            </a: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알츠하이머나 </a:t>
            </a:r>
            <a:r>
              <a:rPr lang="ko-KR" altLang="en-US" sz="1400" dirty="0" err="1">
                <a:solidFill>
                  <a:srgbClr val="DCE0E7"/>
                </a:solidFill>
                <a:latin typeface="HY견고딕" panose="02030600000101010101" pitchFamily="18" charset="-127"/>
                <a:ea typeface="HY견고딕" panose="02030600000101010101" pitchFamily="18" charset="-127"/>
              </a:rPr>
              <a:t>파킨슨</a:t>
            </a:r>
            <a:r>
              <a:rPr lang="en-US" altLang="ko-KR" sz="1400" dirty="0">
                <a:solidFill>
                  <a:srgbClr val="DCE0E7"/>
                </a:solidFill>
                <a:latin typeface="HY견고딕" panose="02030600000101010101" pitchFamily="18" charset="-127"/>
                <a:ea typeface="HY견고딕" panose="02030600000101010101" pitchFamily="18" charset="-127"/>
              </a:rPr>
              <a:t>, </a:t>
            </a:r>
            <a:r>
              <a:rPr lang="ko-KR" altLang="en-US" sz="1400" dirty="0">
                <a:solidFill>
                  <a:srgbClr val="DCE0E7"/>
                </a:solidFill>
                <a:latin typeface="HY견고딕" panose="02030600000101010101" pitchFamily="18" charset="-127"/>
                <a:ea typeface="HY견고딕" panose="02030600000101010101" pitchFamily="18" charset="-127"/>
              </a:rPr>
              <a:t>뇌졸중과 같이 뇌가 퇴행성 변화를 거치거나 외상으로 인한 손상이 발생하면 뇌세포들이 파쇄되고 뇌세포간 네트워킹 역할을 하는 시냅스가 망가지게 됨</a:t>
            </a: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4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400" dirty="0">
                <a:solidFill>
                  <a:srgbClr val="DCE0E7"/>
                </a:solidFill>
                <a:latin typeface="HY견고딕" panose="02030600000101010101" pitchFamily="18" charset="-127"/>
                <a:ea typeface="HY견고딕" panose="02030600000101010101" pitchFamily="18" charset="-127"/>
              </a:rPr>
              <a:t>그리고 이렇게 시냅스가 망가지면 국소적으로 완만하고 넓은 파형이 나타남</a:t>
            </a:r>
            <a:endParaRPr lang="en-US" altLang="ko-KR" sz="1400" dirty="0">
              <a:solidFill>
                <a:srgbClr val="DCE0E7"/>
              </a:solidFill>
              <a:latin typeface="HY견고딕" panose="02030600000101010101" pitchFamily="18" charset="-127"/>
              <a:ea typeface="HY견고딕" panose="02030600000101010101" pitchFamily="18" charset="-127"/>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33</a:t>
            </a:fld>
            <a:endParaRPr kumimoji="1" lang="ko-Kore-KR" altLang="en-US"/>
          </a:p>
        </p:txBody>
      </p:sp>
    </p:spTree>
    <p:extLst>
      <p:ext uri="{BB962C8B-B14F-4D97-AF65-F5344CB8AC3E}">
        <p14:creationId xmlns:p14="http://schemas.microsoft.com/office/powerpoint/2010/main" val="128661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앞과 같이</a:t>
            </a:r>
            <a:r>
              <a:rPr lang="en-US" altLang="ko-KR" sz="1200" dirty="0">
                <a:solidFill>
                  <a:srgbClr val="DCE0E7"/>
                </a:solidFill>
                <a:latin typeface="HY견고딕" panose="02030600000101010101" pitchFamily="18" charset="-127"/>
                <a:ea typeface="HY견고딕" panose="02030600000101010101" pitchFamily="18" charset="-127"/>
              </a:rPr>
              <a:t>, </a:t>
            </a:r>
            <a:r>
              <a:rPr lang="ko-KR" altLang="en-US" sz="1200" dirty="0">
                <a:solidFill>
                  <a:srgbClr val="DCE0E7"/>
                </a:solidFill>
                <a:latin typeface="HY견고딕" panose="02030600000101010101" pitchFamily="18" charset="-127"/>
                <a:ea typeface="HY견고딕" panose="02030600000101010101" pitchFamily="18" charset="-127"/>
              </a:rPr>
              <a:t>여러 신체적인 상황에 따라 뇌파가 느리게 </a:t>
            </a:r>
            <a:r>
              <a:rPr lang="ko-KR" altLang="en-US" sz="1200" dirty="0" err="1">
                <a:solidFill>
                  <a:srgbClr val="DCE0E7"/>
                </a:solidFill>
                <a:latin typeface="HY견고딕" panose="02030600000101010101" pitchFamily="18" charset="-127"/>
                <a:ea typeface="HY견고딕" panose="02030600000101010101" pitchFamily="18" charset="-127"/>
              </a:rPr>
              <a:t>나타날수도</a:t>
            </a:r>
            <a:r>
              <a:rPr lang="ko-KR" altLang="en-US" sz="1200" dirty="0">
                <a:solidFill>
                  <a:srgbClr val="DCE0E7"/>
                </a:solidFill>
                <a:latin typeface="HY견고딕" panose="02030600000101010101" pitchFamily="18" charset="-127"/>
                <a:ea typeface="HY견고딕" panose="02030600000101010101" pitchFamily="18" charset="-127"/>
              </a:rPr>
              <a:t> 있기 때문에 뇌파의 일정 패턴만 보고 </a:t>
            </a:r>
            <a:r>
              <a:rPr lang="en-US" altLang="ko-KR" sz="1200" dirty="0">
                <a:solidFill>
                  <a:srgbClr val="DCE0E7"/>
                </a:solidFill>
                <a:latin typeface="HY견고딕" panose="02030600000101010101" pitchFamily="18" charset="-127"/>
                <a:ea typeface="HY견고딕" panose="02030600000101010101" pitchFamily="18" charset="-127"/>
              </a:rPr>
              <a:t>100% </a:t>
            </a:r>
            <a:r>
              <a:rPr lang="ko-KR" altLang="en-US" sz="1200" dirty="0">
                <a:solidFill>
                  <a:srgbClr val="DCE0E7"/>
                </a:solidFill>
                <a:latin typeface="HY견고딕" panose="02030600000101010101" pitchFamily="18" charset="-127"/>
                <a:ea typeface="HY견고딕" panose="02030600000101010101" pitchFamily="18" charset="-127"/>
              </a:rPr>
              <a:t>치매라고 진단하기는 시기상조임</a:t>
            </a: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endParaRPr lang="en-US" altLang="ko-KR" sz="1200" dirty="0">
              <a:solidFill>
                <a:srgbClr val="DCE0E7"/>
              </a:solidFill>
              <a:latin typeface="HY견고딕" panose="02030600000101010101" pitchFamily="18" charset="-127"/>
              <a:ea typeface="HY견고딕" panose="02030600000101010101" pitchFamily="18" charset="-127"/>
            </a:endParaRPr>
          </a:p>
          <a:p>
            <a:pPr marL="285750" indent="-285750">
              <a:lnSpc>
                <a:spcPct val="150000"/>
              </a:lnSpc>
              <a:buFont typeface="Arial" panose="020B0604020202020204" pitchFamily="34" charset="0"/>
              <a:buChar char="•"/>
            </a:pPr>
            <a:r>
              <a:rPr lang="ko-KR" altLang="en-US" sz="1200" dirty="0">
                <a:solidFill>
                  <a:srgbClr val="DCE0E7"/>
                </a:solidFill>
                <a:latin typeface="HY견고딕" panose="02030600000101010101" pitchFamily="18" charset="-127"/>
                <a:ea typeface="HY견고딕" panose="02030600000101010101" pitchFamily="18" charset="-127"/>
              </a:rPr>
              <a:t>앞으로 더 많은 데이터가 축적되고 분석되고 이를 인공지능으로 학습시켜야 진단이 정확해질 것임</a:t>
            </a:r>
            <a:endParaRPr lang="en-US" altLang="ko-KR" sz="1200" dirty="0">
              <a:solidFill>
                <a:srgbClr val="DCE0E7"/>
              </a:solidFill>
              <a:latin typeface="HY견고딕" panose="02030600000101010101" pitchFamily="18" charset="-127"/>
              <a:ea typeface="HY견고딕" panose="02030600000101010101" pitchFamily="18" charset="-127"/>
            </a:endParaRPr>
          </a:p>
          <a:p>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34</a:t>
            </a:fld>
            <a:endParaRPr kumimoji="1" lang="ko-Kore-KR" altLang="en-US"/>
          </a:p>
        </p:txBody>
      </p:sp>
    </p:spTree>
    <p:extLst>
      <p:ext uri="{BB962C8B-B14F-4D97-AF65-F5344CB8AC3E}">
        <p14:creationId xmlns:p14="http://schemas.microsoft.com/office/powerpoint/2010/main" val="3097816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sz="2400" dirty="0"/>
              <a:t>It is a EEG wearable device for home dementia diagnose. Called LUCY.</a:t>
            </a:r>
          </a:p>
          <a:p>
            <a:r>
              <a:rPr lang="en-US" altLang="ko-Kore-KR" sz="3600" b="0" i="0" u="none" strike="noStrike" dirty="0">
                <a:solidFill>
                  <a:srgbClr val="000000"/>
                </a:solidFill>
                <a:effectLst/>
                <a:latin typeface="Segoe UI Web (West European)"/>
              </a:rPr>
              <a:t>This </a:t>
            </a:r>
            <a:r>
              <a:rPr lang="en" altLang="ko-Kore-KR" sz="3600" b="0" i="0" u="none" strike="noStrike" dirty="0">
                <a:solidFill>
                  <a:srgbClr val="000000"/>
                </a:solidFill>
                <a:effectLst/>
                <a:latin typeface="Segoe UI Web (West European)"/>
              </a:rPr>
              <a:t>device combines EEG sensors and VR devices.</a:t>
            </a:r>
          </a:p>
          <a:p>
            <a:r>
              <a:rPr kumimoji="1" lang="en-US" altLang="ko-Kore-KR" sz="2400" dirty="0"/>
              <a:t>EEG + VR : LUCY</a:t>
            </a:r>
          </a:p>
          <a:p>
            <a:pPr lvl="1"/>
            <a:r>
              <a:rPr kumimoji="1" lang="en" altLang="ko-KR" sz="2000" dirty="0"/>
              <a:t>As mentioned earlier, the best way to respond to dementia is to diagnose it early and slow down the progression.</a:t>
            </a:r>
          </a:p>
          <a:p>
            <a:pPr lvl="1"/>
            <a:r>
              <a:rPr kumimoji="1" lang="en" altLang="ko-KR" sz="2000" dirty="0"/>
              <a:t>It is important to check and train cognitive function status periodically in everyday life</a:t>
            </a:r>
          </a:p>
          <a:p>
            <a:pPr lvl="1"/>
            <a:r>
              <a:rPr kumimoji="1" lang="en-US" altLang="ko-Kore-KR" sz="2000" dirty="0"/>
              <a:t>LUCY collects information on the response speed, brain waves, eye movements, etc. of users playing VR games -&gt; Classify dementia by analyzing them using </a:t>
            </a:r>
            <a:r>
              <a:rPr kumimoji="1" lang="en-US" altLang="ko-KR" sz="2000" dirty="0" err="1"/>
              <a:t>Eeg</a:t>
            </a:r>
            <a:r>
              <a:rPr kumimoji="1" lang="en-US" altLang="ko-KR" sz="2000" dirty="0"/>
              <a:t> 6channel measurement</a:t>
            </a:r>
            <a:endParaRPr kumimoji="1" lang="en-US" altLang="ko-Kore-KR" sz="2000" dirty="0"/>
          </a:p>
          <a:p>
            <a:pPr lvl="1"/>
            <a:r>
              <a:rPr kumimoji="1" lang="en-US" altLang="ko-Kore-KR" sz="2000" dirty="0"/>
              <a:t>It </a:t>
            </a:r>
            <a:r>
              <a:rPr kumimoji="1" lang="en-US" altLang="ko-KR" sz="2000" dirty="0"/>
              <a:t>reaches </a:t>
            </a:r>
            <a:r>
              <a:rPr kumimoji="1" lang="en-US" altLang="ko-Kore-KR" sz="2000" dirty="0"/>
              <a:t>61%</a:t>
            </a:r>
            <a:r>
              <a:rPr kumimoji="1" lang="ko-Kore-KR" altLang="en-US" sz="2000" dirty="0"/>
              <a:t> </a:t>
            </a:r>
            <a:r>
              <a:rPr kumimoji="1" lang="en-US" altLang="ko-Kore-KR" sz="2000" dirty="0"/>
              <a:t>accuracy on dementia diagnosis.</a:t>
            </a:r>
            <a:endParaRPr kumimoji="1" lang="en-US" altLang="ko-KR" sz="2000" dirty="0"/>
          </a:p>
          <a:p>
            <a:r>
              <a:rPr kumimoji="1" lang="ko-KR" altLang="en-US" dirty="0"/>
              <a:t>뇌파 </a:t>
            </a:r>
            <a:r>
              <a:rPr kumimoji="1" lang="en-US" altLang="ko-KR" dirty="0"/>
              <a:t>+ </a:t>
            </a:r>
            <a:r>
              <a:rPr kumimoji="1" lang="en" altLang="ko-Kore-KR" dirty="0"/>
              <a:t>VR : LUCY
</a:t>
            </a:r>
            <a:r>
              <a:rPr kumimoji="1" lang="ko-KR" altLang="en-US" dirty="0"/>
              <a:t>앞서 언급했듯이 치매에 대응하는 가장 좋은 방법은 조기에 진단하고 진행을 늦추는 것입니다</a:t>
            </a:r>
            <a:r>
              <a:rPr kumimoji="1" lang="en-US" altLang="ko-KR" dirty="0"/>
              <a:t>.
</a:t>
            </a:r>
            <a:r>
              <a:rPr kumimoji="1" lang="ko-KR" altLang="en-US" dirty="0"/>
              <a:t>일상생활에서 주기적으로 인지기능 상태를 확인하고 훈련하는 것이 중요합니다
</a:t>
            </a:r>
            <a:r>
              <a:rPr kumimoji="1" lang="en" altLang="ko-Kore-KR" dirty="0" err="1"/>
              <a:t>Looxidlabs</a:t>
            </a:r>
            <a:r>
              <a:rPr kumimoji="1" lang="en" altLang="ko-Kore-KR" dirty="0"/>
              <a:t> - LUCY</a:t>
            </a:r>
            <a:r>
              <a:rPr kumimoji="1" lang="ko-KR" altLang="en-US" dirty="0"/>
              <a:t>는 응답 속도</a:t>
            </a:r>
            <a:r>
              <a:rPr kumimoji="1" lang="en-US" altLang="ko-KR" dirty="0"/>
              <a:t>, </a:t>
            </a:r>
            <a:r>
              <a:rPr kumimoji="1" lang="ko-KR" altLang="en-US" dirty="0"/>
              <a:t>뇌파</a:t>
            </a:r>
            <a:r>
              <a:rPr kumimoji="1" lang="en-US" altLang="ko-KR" dirty="0"/>
              <a:t>, </a:t>
            </a:r>
            <a:r>
              <a:rPr kumimoji="1" lang="ko-KR" altLang="en-US" dirty="0"/>
              <a:t>안구 운동 등에 대한 정보를 수집합니다</a:t>
            </a:r>
            <a:r>
              <a:rPr kumimoji="1" lang="en-US" altLang="ko-KR" dirty="0"/>
              <a:t>. </a:t>
            </a:r>
            <a:r>
              <a:rPr kumimoji="1" lang="en" altLang="ko-Kore-KR" dirty="0"/>
              <a:t>VR </a:t>
            </a:r>
            <a:r>
              <a:rPr kumimoji="1" lang="ko-KR" altLang="en-US" dirty="0"/>
              <a:t>게임을 하는 사용자의 비율 </a:t>
            </a:r>
            <a:r>
              <a:rPr kumimoji="1" lang="en-US" altLang="ko-KR" dirty="0"/>
              <a:t>-&gt; </a:t>
            </a:r>
            <a:r>
              <a:rPr kumimoji="1" lang="ko-KR" altLang="en-US" dirty="0"/>
              <a:t>치매를 분석하여 분류 </a:t>
            </a:r>
            <a:r>
              <a:rPr kumimoji="1" lang="en" altLang="ko-Kore-KR" dirty="0" err="1"/>
              <a:t>Eeg</a:t>
            </a:r>
            <a:r>
              <a:rPr kumimoji="1" lang="en" altLang="ko-Kore-KR" dirty="0"/>
              <a:t> 6</a:t>
            </a:r>
            <a:r>
              <a:rPr kumimoji="1" lang="ko-KR" altLang="en-US" dirty="0"/>
              <a:t>채널 측정
</a:t>
            </a:r>
            <a:r>
              <a:rPr kumimoji="1" lang="en-US" altLang="ko-KR" dirty="0"/>
              <a:t>61% </a:t>
            </a:r>
            <a:r>
              <a:rPr kumimoji="1" lang="ko-KR" altLang="en-US" dirty="0"/>
              <a:t>정확도</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35</a:t>
            </a:fld>
            <a:endParaRPr kumimoji="1" lang="ko-Kore-KR" altLang="en-US"/>
          </a:p>
        </p:txBody>
      </p:sp>
    </p:spTree>
    <p:extLst>
      <p:ext uri="{BB962C8B-B14F-4D97-AF65-F5344CB8AC3E}">
        <p14:creationId xmlns:p14="http://schemas.microsoft.com/office/powerpoint/2010/main" val="114950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video is </a:t>
            </a:r>
            <a:r>
              <a:rPr kumimoji="1" lang="en-US" altLang="ko-KR" dirty="0" err="1"/>
              <a:t>megnosis</a:t>
            </a:r>
            <a:r>
              <a:rPr kumimoji="1" lang="en-US" altLang="ko-KR" dirty="0"/>
              <a:t> interview on KIMES 2023</a:t>
            </a:r>
          </a:p>
          <a:p>
            <a:r>
              <a:rPr kumimoji="1" lang="en-US" altLang="ko-KR" dirty="0"/>
              <a:t>The man from the </a:t>
            </a:r>
            <a:r>
              <a:rPr kumimoji="1" lang="en-US" altLang="ko-KR" dirty="0" err="1"/>
              <a:t>Megnosis</a:t>
            </a:r>
            <a:r>
              <a:rPr kumimoji="1" lang="en-US" altLang="ko-KR" dirty="0"/>
              <a:t> said, that they achieved 95% of accuracy for diagnose Mild Cognitive Disorder Identification.</a:t>
            </a:r>
          </a:p>
          <a:p>
            <a:r>
              <a:rPr kumimoji="1" lang="en-US" altLang="ko-KR" dirty="0"/>
              <a:t>And, he said it is the world best record.</a:t>
            </a:r>
          </a:p>
          <a:p>
            <a:r>
              <a:rPr kumimoji="1" lang="en-US" altLang="ko-KR" dirty="0"/>
              <a:t>This device uses 20 channel EEG measurement.</a:t>
            </a:r>
          </a:p>
          <a:p>
            <a:endParaRPr kumimoji="1" lang="en-US" altLang="ko-KR" dirty="0"/>
          </a:p>
          <a:p>
            <a:r>
              <a:rPr kumimoji="1" lang="ko-KR" altLang="en-US" dirty="0" err="1"/>
              <a:t>메그노시스</a:t>
            </a:r>
            <a:r>
              <a:rPr kumimoji="1" lang="ko-KR" altLang="en-US" dirty="0"/>
              <a:t> </a:t>
            </a:r>
            <a:r>
              <a:rPr kumimoji="1" lang="en-US" altLang="ko-KR" dirty="0"/>
              <a:t>– </a:t>
            </a:r>
            <a:r>
              <a:rPr kumimoji="1" lang="en" altLang="ko-Kore-KR" dirty="0"/>
              <a:t>KIMES 2023 – </a:t>
            </a:r>
            <a:r>
              <a:rPr kumimoji="1" lang="ko-KR" altLang="en-US" dirty="0"/>
              <a:t>블루투스 무선 뇌파 측정 장치 </a:t>
            </a:r>
            <a:r>
              <a:rPr kumimoji="1" lang="en-US" altLang="ko-KR" dirty="0"/>
              <a:t>– </a:t>
            </a:r>
            <a:r>
              <a:rPr kumimoji="1" lang="ko-KR" altLang="en-US" dirty="0"/>
              <a:t>휴식 </a:t>
            </a:r>
            <a:r>
              <a:rPr kumimoji="1" lang="en-US" altLang="ko-KR" dirty="0"/>
              <a:t>10</a:t>
            </a:r>
            <a:r>
              <a:rPr kumimoji="1" lang="ko-KR" altLang="en-US" dirty="0"/>
              <a:t>분 </a:t>
            </a:r>
            <a:r>
              <a:rPr kumimoji="1" lang="en-US" altLang="ko-KR" dirty="0"/>
              <a:t>-&gt; </a:t>
            </a:r>
            <a:r>
              <a:rPr kumimoji="1" lang="ko-KR" altLang="en-US" dirty="0"/>
              <a:t>경도인지 장애 식별
</a:t>
            </a:r>
            <a:r>
              <a:rPr kumimoji="1" lang="en-US" altLang="ko-KR" dirty="0"/>
              <a:t>20</a:t>
            </a:r>
            <a:r>
              <a:rPr kumimoji="1" lang="ko-KR" altLang="en-US" dirty="0"/>
              <a:t>채널 </a:t>
            </a:r>
            <a:r>
              <a:rPr kumimoji="1" lang="en" altLang="ko-Kore-KR" dirty="0"/>
              <a:t>EEG </a:t>
            </a:r>
            <a:r>
              <a:rPr kumimoji="1" lang="ko-KR" altLang="en-US" dirty="0"/>
              <a:t>측정을 사용한 </a:t>
            </a:r>
            <a:r>
              <a:rPr kumimoji="1" lang="en-US" altLang="ko-KR" dirty="0"/>
              <a:t>95% </a:t>
            </a:r>
            <a:r>
              <a:rPr kumimoji="1" lang="ko-KR" altLang="en-US" dirty="0"/>
              <a:t>정확도
</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36</a:t>
            </a:fld>
            <a:endParaRPr kumimoji="1" lang="ko-Kore-KR" altLang="en-US"/>
          </a:p>
        </p:txBody>
      </p:sp>
    </p:spTree>
    <p:extLst>
      <p:ext uri="{BB962C8B-B14F-4D97-AF65-F5344CB8AC3E}">
        <p14:creationId xmlns:p14="http://schemas.microsoft.com/office/powerpoint/2010/main" val="507799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figure shows a s</a:t>
            </a:r>
            <a:r>
              <a:rPr kumimoji="1" lang="en-US" altLang="en-US" dirty="0"/>
              <a:t>tandard placements of electrodes on the human scalp</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6</a:t>
            </a:fld>
            <a:endParaRPr lang="ko-KR" altLang="en-US"/>
          </a:p>
        </p:txBody>
      </p:sp>
    </p:spTree>
    <p:extLst>
      <p:ext uri="{BB962C8B-B14F-4D97-AF65-F5344CB8AC3E}">
        <p14:creationId xmlns:p14="http://schemas.microsoft.com/office/powerpoint/2010/main" val="290417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 actual usage example is as follows</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7</a:t>
            </a:fld>
            <a:endParaRPr lang="ko-KR" altLang="en-US"/>
          </a:p>
        </p:txBody>
      </p:sp>
    </p:spTree>
    <p:extLst>
      <p:ext uri="{BB962C8B-B14F-4D97-AF65-F5344CB8AC3E}">
        <p14:creationId xmlns:p14="http://schemas.microsoft.com/office/powerpoint/2010/main" val="23904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10</a:t>
            </a:fld>
            <a:endParaRPr lang="ko-KR" altLang="en-US"/>
          </a:p>
        </p:txBody>
      </p:sp>
    </p:spTree>
    <p:extLst>
      <p:ext uri="{BB962C8B-B14F-4D97-AF65-F5344CB8AC3E}">
        <p14:creationId xmlns:p14="http://schemas.microsoft.com/office/powerpoint/2010/main" val="3553971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EPSP : Excitatory Postsynaptic Potential :  +</a:t>
            </a:r>
          </a:p>
          <a:p>
            <a:r>
              <a:rPr lang="en-US" altLang="ko-KR" dirty="0"/>
              <a:t>IPSP : inhibitory Postsynaptic Potential : -</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11</a:t>
            </a:fld>
            <a:endParaRPr lang="ko-KR" altLang="en-US"/>
          </a:p>
        </p:txBody>
      </p:sp>
    </p:spTree>
    <p:extLst>
      <p:ext uri="{BB962C8B-B14F-4D97-AF65-F5344CB8AC3E}">
        <p14:creationId xmlns:p14="http://schemas.microsoft.com/office/powerpoint/2010/main" val="71803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focus is on calculating the potential difference between the signals obtained from the two electrodes.</a:t>
            </a:r>
            <a:endParaRPr lang="ko-KR" altLang="en-US" dirty="0"/>
          </a:p>
        </p:txBody>
      </p:sp>
      <p:sp>
        <p:nvSpPr>
          <p:cNvPr id="4" name="슬라이드 번호 개체 틀 3"/>
          <p:cNvSpPr>
            <a:spLocks noGrp="1"/>
          </p:cNvSpPr>
          <p:nvPr>
            <p:ph type="sldNum" sz="quarter" idx="5"/>
          </p:nvPr>
        </p:nvSpPr>
        <p:spPr/>
        <p:txBody>
          <a:bodyPr/>
          <a:lstStyle/>
          <a:p>
            <a:fld id="{52A36120-13C6-4265-AA6D-1FCA531FBFD2}" type="slidenum">
              <a:rPr lang="ko-KR" altLang="en-US" smtClean="0"/>
              <a:t>13</a:t>
            </a:fld>
            <a:endParaRPr lang="ko-KR" altLang="en-US"/>
          </a:p>
        </p:txBody>
      </p:sp>
    </p:spTree>
    <p:extLst>
      <p:ext uri="{BB962C8B-B14F-4D97-AF65-F5344CB8AC3E}">
        <p14:creationId xmlns:p14="http://schemas.microsoft.com/office/powerpoint/2010/main" val="352272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I’ll talk about wearable EEG devices and usage of EEG</a:t>
            </a:r>
            <a:endParaRPr kumimoji="1" lang="ko-Kore-KR" altLang="en-US" dirty="0"/>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21</a:t>
            </a:fld>
            <a:endParaRPr kumimoji="1" lang="ko-Kore-KR" altLang="en-US"/>
          </a:p>
        </p:txBody>
      </p:sp>
    </p:spTree>
    <p:extLst>
      <p:ext uri="{BB962C8B-B14F-4D97-AF65-F5344CB8AC3E}">
        <p14:creationId xmlns:p14="http://schemas.microsoft.com/office/powerpoint/2010/main" val="266508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EEG device named EPOC X from EMOTIV</a:t>
            </a:r>
          </a:p>
          <a:p>
            <a:r>
              <a:rPr kumimoji="1" lang="en-US" altLang="ko-Kore-KR" dirty="0"/>
              <a:t>Has 14 channel EEG sensors for whole brain sensing</a:t>
            </a:r>
          </a:p>
          <a:p>
            <a:r>
              <a:rPr kumimoji="1" lang="en-US" altLang="ko-Kore-KR" dirty="0"/>
              <a:t>It use Saline Based Electrodes that is easy to hydrate</a:t>
            </a:r>
          </a:p>
          <a:p>
            <a:r>
              <a:rPr kumimoji="1" lang="en-US" altLang="ko-Kore-KR" dirty="0"/>
              <a:t>also this device connected with Bluetooth wireless system</a:t>
            </a:r>
          </a:p>
          <a:p>
            <a:r>
              <a:rPr kumimoji="1" lang="en-US" altLang="ko-Kore-KR" dirty="0"/>
              <a:t>And has 9-axis motion sensor so it can detect head movements</a:t>
            </a:r>
          </a:p>
        </p:txBody>
      </p:sp>
      <p:sp>
        <p:nvSpPr>
          <p:cNvPr id="4" name="슬라이드 번호 개체 틀 3"/>
          <p:cNvSpPr>
            <a:spLocks noGrp="1"/>
          </p:cNvSpPr>
          <p:nvPr>
            <p:ph type="sldNum" sz="quarter" idx="5"/>
          </p:nvPr>
        </p:nvSpPr>
        <p:spPr/>
        <p:txBody>
          <a:bodyPr/>
          <a:lstStyle/>
          <a:p>
            <a:fld id="{DFA937A2-7D12-0D4C-8C0B-EF5540972022}" type="slidenum">
              <a:rPr kumimoji="1" lang="ko-Kore-KR" altLang="en-US" smtClean="0"/>
              <a:t>22</a:t>
            </a:fld>
            <a:endParaRPr kumimoji="1" lang="ko-Kore-KR" altLang="en-US"/>
          </a:p>
        </p:txBody>
      </p:sp>
    </p:spTree>
    <p:extLst>
      <p:ext uri="{BB962C8B-B14F-4D97-AF65-F5344CB8AC3E}">
        <p14:creationId xmlns:p14="http://schemas.microsoft.com/office/powerpoint/2010/main" val="3510152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4924FD-7483-B458-B0D5-0A2A634EFB4C}"/>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dirty="0"/>
              <a:t>마스터 제목 스타일 편집</a:t>
            </a:r>
            <a:endParaRPr kumimoji="1" lang="ko-Kore-KR" altLang="en-US" dirty="0"/>
          </a:p>
        </p:txBody>
      </p:sp>
      <p:sp>
        <p:nvSpPr>
          <p:cNvPr id="3" name="부제목 2">
            <a:extLst>
              <a:ext uri="{FF2B5EF4-FFF2-40B4-BE49-F238E27FC236}">
                <a16:creationId xmlns:a16="http://schemas.microsoft.com/office/drawing/2014/main" id="{D59F748D-72D5-8221-A79B-EB03B9D69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D10BAB26-69C1-DF1B-D59F-06493DF45D46}"/>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97270DA6-8662-0D9F-DD9B-2FE6A9F717C6}"/>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D0C7F12E-9B69-9E13-FF0B-3113C66A340B}"/>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284262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AEAF05-BE68-69C6-7850-AF7CF9F9D7F2}"/>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CCEED651-8428-A512-E157-A7842088BBB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1D00A603-ECA9-D2B4-FD6C-D479F69E56CE}"/>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67AEC3DD-FFD4-E13C-646F-2BA9FA7D0303}"/>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EE43AB3F-8BF2-EE14-58E1-AFEC00BA9E8E}"/>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420773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27A2190-2F6F-827A-BDC2-FEAB1A164BD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4618D3B7-56A7-ED57-FB9C-79F9BB2F1E31}"/>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640DD7DC-E3FE-0D0F-97D7-F291A2384F6A}"/>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30DB6A2A-E13B-8A2E-C093-96C62006C105}"/>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DBC40D02-8D4F-D477-C231-6FCEC1F2FFE8}"/>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50786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4E583F-C164-42EA-CD5E-F2367353719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465463E-19D0-5E13-9ABA-9A2CFA075DB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4006E80B-5BBA-C71D-8276-F64392323EFB}"/>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BA7F85A6-4865-BC65-19B2-23C6F3BA3FC7}"/>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240898BD-F86E-388E-2915-417854CAA674}"/>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224927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E57601-5151-3350-6AE3-898B319E2505}"/>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769C2895-BCBE-4F83-E361-DBBE3324FF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5E6650CD-506D-2087-BFD0-31D437212A7C}"/>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5" name="바닥글 개체 틀 4">
            <a:extLst>
              <a:ext uri="{FF2B5EF4-FFF2-40B4-BE49-F238E27FC236}">
                <a16:creationId xmlns:a16="http://schemas.microsoft.com/office/drawing/2014/main" id="{4AA0679A-2A20-4DEA-2BD6-F7D8E104F3BD}"/>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6" name="슬라이드 번호 개체 틀 5">
            <a:extLst>
              <a:ext uri="{FF2B5EF4-FFF2-40B4-BE49-F238E27FC236}">
                <a16:creationId xmlns:a16="http://schemas.microsoft.com/office/drawing/2014/main" id="{7C6D8D32-8BA1-3F04-47D9-BC53B6174AFE}"/>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119145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44C6AA-4BDC-7723-EE42-7894AECA81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D5693453-811C-0FA5-3F90-899B7F7697FF}"/>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1214177-1E09-C05A-B86A-DD6F045631CD}"/>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18DEC83-C07B-A950-9894-C63E5CE15CA5}"/>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6" name="바닥글 개체 틀 5">
            <a:extLst>
              <a:ext uri="{FF2B5EF4-FFF2-40B4-BE49-F238E27FC236}">
                <a16:creationId xmlns:a16="http://schemas.microsoft.com/office/drawing/2014/main" id="{FCBE4D49-EFC9-9D3E-9EF0-9DABB73A8C46}"/>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7" name="슬라이드 번호 개체 틀 6">
            <a:extLst>
              <a:ext uri="{FF2B5EF4-FFF2-40B4-BE49-F238E27FC236}">
                <a16:creationId xmlns:a16="http://schemas.microsoft.com/office/drawing/2014/main" id="{BB83D3DF-E42B-E319-27C6-0E49D8C5332E}"/>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54425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5F61F2-CF5D-03A2-1425-2567F7675710}"/>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EA08B0-CA35-58AD-CBBB-76DFF8824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9E6403E5-28BC-9B29-B3FD-CED45DED5CE3}"/>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5D48595C-4A58-EF0E-12DB-591B31E55D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794405D4-DF0A-454F-0FF6-05F12A8914E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4A04E3C3-7D96-CFEE-8D62-B0CD13E3E5E3}"/>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8" name="바닥글 개체 틀 7">
            <a:extLst>
              <a:ext uri="{FF2B5EF4-FFF2-40B4-BE49-F238E27FC236}">
                <a16:creationId xmlns:a16="http://schemas.microsoft.com/office/drawing/2014/main" id="{403D6217-84B1-CE6A-97E4-E5F048EAAA4F}"/>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9" name="슬라이드 번호 개체 틀 8">
            <a:extLst>
              <a:ext uri="{FF2B5EF4-FFF2-40B4-BE49-F238E27FC236}">
                <a16:creationId xmlns:a16="http://schemas.microsoft.com/office/drawing/2014/main" id="{C23A31FD-F4E8-CAEB-0F5C-588C74DFE5EA}"/>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914319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3B65A3-4245-0425-F340-2F1C39B5A53F}"/>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BFB38D42-0F13-01B8-BF7F-93163C2FDB1F}"/>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4" name="바닥글 개체 틀 3">
            <a:extLst>
              <a:ext uri="{FF2B5EF4-FFF2-40B4-BE49-F238E27FC236}">
                <a16:creationId xmlns:a16="http://schemas.microsoft.com/office/drawing/2014/main" id="{25FD6B1D-3CBA-8FE2-F30C-2076FBF11A14}"/>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5" name="슬라이드 번호 개체 틀 4">
            <a:extLst>
              <a:ext uri="{FF2B5EF4-FFF2-40B4-BE49-F238E27FC236}">
                <a16:creationId xmlns:a16="http://schemas.microsoft.com/office/drawing/2014/main" id="{C9FBC612-2013-F479-1D78-56AAE0681F71}"/>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09247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B55261C-877A-84E3-A28B-52FC8E92B9B5}"/>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3" name="바닥글 개체 틀 2">
            <a:extLst>
              <a:ext uri="{FF2B5EF4-FFF2-40B4-BE49-F238E27FC236}">
                <a16:creationId xmlns:a16="http://schemas.microsoft.com/office/drawing/2014/main" id="{3B293ADC-96A5-A284-4D1C-D3FF6A7503A9}"/>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4" name="슬라이드 번호 개체 틀 3">
            <a:extLst>
              <a:ext uri="{FF2B5EF4-FFF2-40B4-BE49-F238E27FC236}">
                <a16:creationId xmlns:a16="http://schemas.microsoft.com/office/drawing/2014/main" id="{57B1C74F-2080-69E6-9351-435B528E0AE2}"/>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195494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E27C3C-9CC3-7C61-67EA-44A36EF54A2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8D4928D-59A8-835C-CC21-3F8E8BC36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6334985D-6D26-3C47-020B-67E0BFDCA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D837DF19-99AB-A0E8-60FC-01F975D5E97D}"/>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6" name="바닥글 개체 틀 5">
            <a:extLst>
              <a:ext uri="{FF2B5EF4-FFF2-40B4-BE49-F238E27FC236}">
                <a16:creationId xmlns:a16="http://schemas.microsoft.com/office/drawing/2014/main" id="{23C2A3DB-B97E-9318-D191-682F43776D35}"/>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7" name="슬라이드 번호 개체 틀 6">
            <a:extLst>
              <a:ext uri="{FF2B5EF4-FFF2-40B4-BE49-F238E27FC236}">
                <a16:creationId xmlns:a16="http://schemas.microsoft.com/office/drawing/2014/main" id="{758F6698-58FB-946D-2B48-A3F09BF17116}"/>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33846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0E52FF-94D3-3DDB-2CBF-7121D90F6261}"/>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35720294-341F-6154-569A-004D0B399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FD71384-A289-DFA4-5B35-7B0B2E706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D2E20BD-467B-4914-C63B-D664385E0784}"/>
              </a:ext>
            </a:extLst>
          </p:cNvPr>
          <p:cNvSpPr>
            <a:spLocks noGrp="1"/>
          </p:cNvSpPr>
          <p:nvPr>
            <p:ph type="dt" sz="half" idx="10"/>
          </p:nvPr>
        </p:nvSpPr>
        <p:spPr>
          <a:xfrm>
            <a:off x="838200" y="6356350"/>
            <a:ext cx="2743200" cy="365125"/>
          </a:xfrm>
          <a:prstGeom prst="rect">
            <a:avLst/>
          </a:prstGeom>
        </p:spPr>
        <p:txBody>
          <a:bodyPr/>
          <a:lstStyle/>
          <a:p>
            <a:fld id="{89C2AC2C-922A-394C-B52F-C7D77FE216DE}" type="datetimeFigureOut">
              <a:rPr kumimoji="1" lang="ko-Kore-KR" altLang="en-US" smtClean="0"/>
              <a:t>2023. 5. 9.</a:t>
            </a:fld>
            <a:endParaRPr kumimoji="1" lang="ko-Kore-KR" altLang="en-US"/>
          </a:p>
        </p:txBody>
      </p:sp>
      <p:sp>
        <p:nvSpPr>
          <p:cNvPr id="6" name="바닥글 개체 틀 5">
            <a:extLst>
              <a:ext uri="{FF2B5EF4-FFF2-40B4-BE49-F238E27FC236}">
                <a16:creationId xmlns:a16="http://schemas.microsoft.com/office/drawing/2014/main" id="{28FDC4F8-C05B-F062-B761-5A98D249C4BC}"/>
              </a:ext>
            </a:extLst>
          </p:cNvPr>
          <p:cNvSpPr>
            <a:spLocks noGrp="1"/>
          </p:cNvSpPr>
          <p:nvPr>
            <p:ph type="ftr" sz="quarter" idx="11"/>
          </p:nvPr>
        </p:nvSpPr>
        <p:spPr>
          <a:xfrm>
            <a:off x="4038600" y="6356350"/>
            <a:ext cx="4114800" cy="365125"/>
          </a:xfrm>
          <a:prstGeom prst="rect">
            <a:avLst/>
          </a:prstGeom>
        </p:spPr>
        <p:txBody>
          <a:bodyPr/>
          <a:lstStyle/>
          <a:p>
            <a:endParaRPr kumimoji="1" lang="ko-Kore-KR" altLang="en-US"/>
          </a:p>
        </p:txBody>
      </p:sp>
      <p:sp>
        <p:nvSpPr>
          <p:cNvPr id="7" name="슬라이드 번호 개체 틀 6">
            <a:extLst>
              <a:ext uri="{FF2B5EF4-FFF2-40B4-BE49-F238E27FC236}">
                <a16:creationId xmlns:a16="http://schemas.microsoft.com/office/drawing/2014/main" id="{9CD8E368-6862-EE3C-6812-BA751CD276C5}"/>
              </a:ext>
            </a:extLst>
          </p:cNvPr>
          <p:cNvSpPr>
            <a:spLocks noGrp="1"/>
          </p:cNvSpPr>
          <p:nvPr>
            <p:ph type="sldNum" sz="quarter" idx="12"/>
          </p:nvPr>
        </p:nvSpPr>
        <p:spPr>
          <a:xfrm>
            <a:off x="8610600" y="6356350"/>
            <a:ext cx="2743200" cy="365125"/>
          </a:xfrm>
          <a:prstGeom prst="rect">
            <a:avLst/>
          </a:prstGeom>
        </p:spPr>
        <p:txBody>
          <a:bodyPr/>
          <a:lstStyle/>
          <a:p>
            <a:fld id="{FD11FB9E-55A7-C940-8DFB-0902A19E3C8B}" type="slidenum">
              <a:rPr kumimoji="1" lang="ko-Kore-KR" altLang="en-US" smtClean="0"/>
              <a:t>‹#›</a:t>
            </a:fld>
            <a:endParaRPr kumimoji="1" lang="ko-Kore-KR" altLang="en-US"/>
          </a:p>
        </p:txBody>
      </p:sp>
    </p:spTree>
    <p:extLst>
      <p:ext uri="{BB962C8B-B14F-4D97-AF65-F5344CB8AC3E}">
        <p14:creationId xmlns:p14="http://schemas.microsoft.com/office/powerpoint/2010/main" val="999052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30303"/>
            </a:gs>
            <a:gs pos="100000">
              <a:srgbClr val="DCE0E7">
                <a:lumMod val="90000"/>
              </a:srgbClr>
            </a:gs>
            <a:gs pos="86000">
              <a:srgbClr val="85879F">
                <a:lumMod val="60000"/>
              </a:srgbClr>
            </a:gs>
            <a:gs pos="54000">
              <a:srgbClr val="2E2E57">
                <a:lumMod val="60000"/>
              </a:srgbClr>
            </a:gs>
          </a:gsLst>
          <a:lin ang="5400000" scaled="1"/>
          <a:tileRect/>
        </a:gra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D512D7C-483C-CE5D-C2AC-36741DB54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dirty="0"/>
              <a:t>마스터 제목 스타일 편집</a:t>
            </a:r>
            <a:endParaRPr kumimoji="1" lang="ko-Kore-KR" altLang="en-US" dirty="0"/>
          </a:p>
        </p:txBody>
      </p:sp>
      <p:sp>
        <p:nvSpPr>
          <p:cNvPr id="3" name="텍스트 개체 틀 2">
            <a:extLst>
              <a:ext uri="{FF2B5EF4-FFF2-40B4-BE49-F238E27FC236}">
                <a16:creationId xmlns:a16="http://schemas.microsoft.com/office/drawing/2014/main" id="{D8BE74D0-D26E-3382-4C49-C519DF0B9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9" name="TextBox 8">
            <a:extLst>
              <a:ext uri="{FF2B5EF4-FFF2-40B4-BE49-F238E27FC236}">
                <a16:creationId xmlns:a16="http://schemas.microsoft.com/office/drawing/2014/main" id="{275CC536-EF05-A8D0-7696-D2D444AA49C2}"/>
              </a:ext>
            </a:extLst>
          </p:cNvPr>
          <p:cNvSpPr txBox="1"/>
          <p:nvPr userDrawn="1"/>
        </p:nvSpPr>
        <p:spPr>
          <a:xfrm>
            <a:off x="8182936" y="6595444"/>
            <a:ext cx="3881120" cy="276999"/>
          </a:xfrm>
          <a:prstGeom prst="rect">
            <a:avLst/>
          </a:prstGeom>
          <a:noFill/>
        </p:spPr>
        <p:txBody>
          <a:bodyPr wrap="square" rtlCol="0">
            <a:spAutoFit/>
          </a:bodyPr>
          <a:lstStyle/>
          <a:p>
            <a:r>
              <a:rPr kumimoji="1" lang="en-US" altLang="ko-Kore-KR" sz="1200" b="1" dirty="0">
                <a:solidFill>
                  <a:srgbClr val="7D192D"/>
                </a:solidFill>
                <a:effectLst/>
                <a:latin typeface="NanumSquareOTF ExtraBold" panose="020B0600000101010101" pitchFamily="34" charset="-127"/>
                <a:ea typeface="NanumSquareOTF ExtraBold" panose="020B0600000101010101" pitchFamily="34" charset="-127"/>
              </a:rPr>
              <a:t>Computational Intelligence and Networking Lab.</a:t>
            </a:r>
            <a:endParaRPr kumimoji="1" lang="ko-Kore-KR" altLang="en-US" sz="1200" b="1" dirty="0">
              <a:solidFill>
                <a:srgbClr val="7D192D"/>
              </a:solidFill>
              <a:effectLst/>
              <a:latin typeface="NanumSquareOTF ExtraBold" panose="020B0600000101010101" pitchFamily="34" charset="-127"/>
              <a:ea typeface="NanumSquareOTF ExtraBold" panose="020B0600000101010101" pitchFamily="34" charset="-127"/>
            </a:endParaRPr>
          </a:p>
        </p:txBody>
      </p:sp>
      <p:cxnSp>
        <p:nvCxnSpPr>
          <p:cNvPr id="11" name="직선 연결선[R] 10">
            <a:extLst>
              <a:ext uri="{FF2B5EF4-FFF2-40B4-BE49-F238E27FC236}">
                <a16:creationId xmlns:a16="http://schemas.microsoft.com/office/drawing/2014/main" id="{1A84F6DB-D0E5-1BE6-6AAF-7B6ECB6ECF13}"/>
              </a:ext>
            </a:extLst>
          </p:cNvPr>
          <p:cNvCxnSpPr>
            <a:cxnSpLocks/>
          </p:cNvCxnSpPr>
          <p:nvPr userDrawn="1"/>
        </p:nvCxnSpPr>
        <p:spPr>
          <a:xfrm flipH="1">
            <a:off x="8280400" y="6595444"/>
            <a:ext cx="3911600" cy="0"/>
          </a:xfrm>
          <a:prstGeom prst="line">
            <a:avLst/>
          </a:prstGeom>
          <a:ln w="15875">
            <a:solidFill>
              <a:srgbClr val="7D192D"/>
            </a:solidFill>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ABAD34B9-BF31-1991-B345-305CCAEB35C0}"/>
              </a:ext>
            </a:extLst>
          </p:cNvPr>
          <p:cNvPicPr>
            <a:picLocks noChangeAspect="1"/>
          </p:cNvPicPr>
          <p:nvPr userDrawn="1"/>
        </p:nvPicPr>
        <p:blipFill>
          <a:blip r:embed="rId13"/>
          <a:stretch>
            <a:fillRect/>
          </a:stretch>
        </p:blipFill>
        <p:spPr>
          <a:xfrm>
            <a:off x="71120" y="6295087"/>
            <a:ext cx="1767840" cy="521354"/>
          </a:xfrm>
          <a:prstGeom prst="rect">
            <a:avLst/>
          </a:prstGeom>
        </p:spPr>
      </p:pic>
    </p:spTree>
    <p:extLst>
      <p:ext uri="{BB962C8B-B14F-4D97-AF65-F5344CB8AC3E}">
        <p14:creationId xmlns:p14="http://schemas.microsoft.com/office/powerpoint/2010/main" val="2139847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DCE0E7"/>
          </a:solidFill>
          <a:latin typeface="NanumSquareOTF ExtraBold" panose="020B0600000101010101" pitchFamily="34" charset="-127"/>
          <a:ea typeface="NanumSquareOTF ExtraBold" panose="020B0600000101010101" pitchFamily="34" charset="-127"/>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DCE0E7"/>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DCE0E7"/>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DCE0E7"/>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v5_ynMBgt88?feature=oembed" TargetMode="External"/><Relationship Id="rId6" Type="http://schemas.openxmlformats.org/officeDocument/2006/relationships/hyperlink" Target="http://youtu.be/v5_ynMBgt88"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vandrico.com/wearables/device/epoc-neuroheadset.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hyperlink" Target="https://youtu.be/6iQqklu2fg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youtube.com/results?search_query=ee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ZKNj_JZf2GY"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A79060-559F-9989-DAFE-5D5ED88C1C49}"/>
              </a:ext>
            </a:extLst>
          </p:cNvPr>
          <p:cNvSpPr>
            <a:spLocks noGrp="1"/>
          </p:cNvSpPr>
          <p:nvPr>
            <p:ph type="ctrTitle"/>
          </p:nvPr>
        </p:nvSpPr>
        <p:spPr>
          <a:xfrm>
            <a:off x="1524000" y="1340847"/>
            <a:ext cx="9144000" cy="2387600"/>
          </a:xfrm>
        </p:spPr>
        <p:txBody>
          <a:bodyPr/>
          <a:lstStyle/>
          <a:p>
            <a:r>
              <a:rPr kumimoji="1" lang="en-US" altLang="ko-Kore-KR" dirty="0">
                <a:solidFill>
                  <a:srgbClr val="FFFEFE"/>
                </a:solidFill>
              </a:rPr>
              <a:t>Electroencephalogram</a:t>
            </a:r>
            <a:br>
              <a:rPr kumimoji="1" lang="en-US" altLang="ko-Kore-KR" dirty="0"/>
            </a:br>
            <a:r>
              <a:rPr kumimoji="1" lang="en-US" altLang="ko-Kore-KR" dirty="0"/>
              <a:t>(EEG)</a:t>
            </a:r>
            <a:endParaRPr kumimoji="1" lang="ko-Kore-KR" altLang="en-US" dirty="0"/>
          </a:p>
        </p:txBody>
      </p:sp>
      <p:sp>
        <p:nvSpPr>
          <p:cNvPr id="3" name="부제목 2">
            <a:extLst>
              <a:ext uri="{FF2B5EF4-FFF2-40B4-BE49-F238E27FC236}">
                <a16:creationId xmlns:a16="http://schemas.microsoft.com/office/drawing/2014/main" id="{AAF67BEE-8CDF-270A-446C-4F1D90DE195E}"/>
              </a:ext>
            </a:extLst>
          </p:cNvPr>
          <p:cNvSpPr>
            <a:spLocks noGrp="1"/>
          </p:cNvSpPr>
          <p:nvPr>
            <p:ph type="subTitle" idx="1"/>
          </p:nvPr>
        </p:nvSpPr>
        <p:spPr>
          <a:xfrm>
            <a:off x="1524000" y="3820522"/>
            <a:ext cx="9144000" cy="1655762"/>
          </a:xfrm>
        </p:spPr>
        <p:txBody>
          <a:bodyPr/>
          <a:lstStyle/>
          <a:p>
            <a:r>
              <a:rPr kumimoji="1" lang="en-US" altLang="ko-Kore-KR" dirty="0" err="1">
                <a:solidFill>
                  <a:srgbClr val="FFFEFE"/>
                </a:solidFill>
              </a:rPr>
              <a:t>CINe</a:t>
            </a:r>
            <a:r>
              <a:rPr kumimoji="1" lang="en-US" altLang="ko-Kore-KR" dirty="0">
                <a:solidFill>
                  <a:srgbClr val="FFFEFE"/>
                </a:solidFill>
              </a:rPr>
              <a:t>. Lab </a:t>
            </a:r>
            <a:r>
              <a:rPr kumimoji="1" lang="ko-KR" altLang="en-US" dirty="0" err="1">
                <a:solidFill>
                  <a:srgbClr val="FFFEFE"/>
                </a:solidFill>
              </a:rPr>
              <a:t>엄태현</a:t>
            </a:r>
            <a:endParaRPr kumimoji="1" lang="en-US" altLang="ko-KR" dirty="0">
              <a:solidFill>
                <a:srgbClr val="FFFEFE"/>
              </a:solidFill>
            </a:endParaRPr>
          </a:p>
          <a:p>
            <a:r>
              <a:rPr kumimoji="1" lang="en-US" altLang="ko-KR" dirty="0" err="1">
                <a:solidFill>
                  <a:srgbClr val="FFFEFE"/>
                </a:solidFill>
              </a:rPr>
              <a:t>CINe</a:t>
            </a:r>
            <a:r>
              <a:rPr kumimoji="1" lang="en-US" altLang="ko-KR" dirty="0">
                <a:solidFill>
                  <a:srgbClr val="FFFEFE"/>
                </a:solidFill>
              </a:rPr>
              <a:t>. Lab </a:t>
            </a:r>
            <a:r>
              <a:rPr kumimoji="1" lang="ko-KR" altLang="en-US" dirty="0">
                <a:solidFill>
                  <a:srgbClr val="FFFEFE"/>
                </a:solidFill>
              </a:rPr>
              <a:t>김동주</a:t>
            </a:r>
            <a:endParaRPr kumimoji="1" lang="en-US" altLang="ko-KR" dirty="0">
              <a:solidFill>
                <a:srgbClr val="FFFEFE"/>
              </a:solidFill>
            </a:endParaRPr>
          </a:p>
          <a:p>
            <a:endParaRPr kumimoji="1" lang="ko-Kore-KR" altLang="en-US" dirty="0">
              <a:solidFill>
                <a:srgbClr val="FFFEFE"/>
              </a:solidFill>
            </a:endParaRPr>
          </a:p>
        </p:txBody>
      </p:sp>
    </p:spTree>
    <p:extLst>
      <p:ext uri="{BB962C8B-B14F-4D97-AF65-F5344CB8AC3E}">
        <p14:creationId xmlns:p14="http://schemas.microsoft.com/office/powerpoint/2010/main" val="3611508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539765" y="1690688"/>
            <a:ext cx="6553200" cy="389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The way of EEG works</a:t>
            </a:r>
          </a:p>
          <a:p>
            <a:pPr lvl="1"/>
            <a:r>
              <a:rPr kumimoji="1" lang="en-US" altLang="en-US" dirty="0"/>
              <a:t>Check </a:t>
            </a:r>
            <a:r>
              <a:rPr kumimoji="1" lang="en-US" altLang="en-US" dirty="0">
                <a:solidFill>
                  <a:srgbClr val="FF0000"/>
                </a:solidFill>
              </a:rPr>
              <a:t>the electrical activity</a:t>
            </a:r>
            <a:r>
              <a:rPr kumimoji="1" lang="en-US" altLang="en-US" dirty="0"/>
              <a:t> that occurs in neurotransmission (Synapse)</a:t>
            </a:r>
          </a:p>
          <a:p>
            <a:pPr lvl="2"/>
            <a:r>
              <a:rPr kumimoji="1" lang="en-US" altLang="en-US" dirty="0"/>
              <a:t>The movement of positive and negative charge</a:t>
            </a:r>
          </a:p>
          <a:p>
            <a:pPr lvl="1"/>
            <a:r>
              <a:rPr kumimoji="1" lang="en-US" altLang="en-US" sz="2400" dirty="0"/>
              <a:t>Many neurons </a:t>
            </a:r>
            <a:r>
              <a:rPr kumimoji="1" lang="en-US" altLang="en-US" sz="2400" dirty="0">
                <a:solidFill>
                  <a:srgbClr val="FF0000"/>
                </a:solidFill>
              </a:rPr>
              <a:t>need to sum </a:t>
            </a:r>
            <a:r>
              <a:rPr kumimoji="1" lang="en-US" altLang="en-US" sz="2400" dirty="0"/>
              <a:t>their activity in order to be detected by EEG electrodes</a:t>
            </a:r>
            <a:endParaRPr kumimoji="1" lang="en-US" altLang="en-US" dirty="0"/>
          </a:p>
          <a:p>
            <a:pPr lvl="1"/>
            <a:endParaRPr kumimoji="1" lang="en-US" altLang="en-US" dirty="0"/>
          </a:p>
        </p:txBody>
      </p:sp>
      <p:pic>
        <p:nvPicPr>
          <p:cNvPr id="12" name="그림 11">
            <a:extLst>
              <a:ext uri="{FF2B5EF4-FFF2-40B4-BE49-F238E27FC236}">
                <a16:creationId xmlns:a16="http://schemas.microsoft.com/office/drawing/2014/main" id="{0EBE7E50-C3B2-4D3A-EB45-817242203A4A}"/>
              </a:ext>
            </a:extLst>
          </p:cNvPr>
          <p:cNvPicPr>
            <a:picLocks noChangeAspect="1"/>
          </p:cNvPicPr>
          <p:nvPr/>
        </p:nvPicPr>
        <p:blipFill>
          <a:blip r:embed="rId3"/>
          <a:stretch>
            <a:fillRect/>
          </a:stretch>
        </p:blipFill>
        <p:spPr>
          <a:xfrm>
            <a:off x="7683424" y="1204515"/>
            <a:ext cx="3968811" cy="4029869"/>
          </a:xfrm>
          <a:prstGeom prst="rect">
            <a:avLst/>
          </a:prstGeom>
        </p:spPr>
      </p:pic>
      <p:sp>
        <p:nvSpPr>
          <p:cNvPr id="13" name="직사각형 12">
            <a:extLst>
              <a:ext uri="{FF2B5EF4-FFF2-40B4-BE49-F238E27FC236}">
                <a16:creationId xmlns:a16="http://schemas.microsoft.com/office/drawing/2014/main" id="{4C2180AA-34FC-2B66-F06F-9D9F146A19D1}"/>
              </a:ext>
            </a:extLst>
          </p:cNvPr>
          <p:cNvSpPr/>
          <p:nvPr/>
        </p:nvSpPr>
        <p:spPr>
          <a:xfrm>
            <a:off x="8696280" y="3538934"/>
            <a:ext cx="942975" cy="1047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519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 simple circuit</a:t>
            </a:r>
            <a:endParaRPr kumimoji="1" lang="ko-Kore-KR" altLang="en-US" dirty="0"/>
          </a:p>
        </p:txBody>
      </p:sp>
      <p:pic>
        <p:nvPicPr>
          <p:cNvPr id="6" name="내용 개체 틀 5">
            <a:extLst>
              <a:ext uri="{FF2B5EF4-FFF2-40B4-BE49-F238E27FC236}">
                <a16:creationId xmlns:a16="http://schemas.microsoft.com/office/drawing/2014/main" id="{F44FEDE8-7E6C-BBBC-2956-AD401AC6F66A}"/>
              </a:ext>
            </a:extLst>
          </p:cNvPr>
          <p:cNvPicPr>
            <a:picLocks noGrp="1" noChangeAspect="1"/>
          </p:cNvPicPr>
          <p:nvPr>
            <p:ph idx="1"/>
          </p:nvPr>
        </p:nvPicPr>
        <p:blipFill>
          <a:blip r:embed="rId4"/>
          <a:stretch>
            <a:fillRect/>
          </a:stretch>
        </p:blipFill>
        <p:spPr>
          <a:xfrm>
            <a:off x="8921822" y="1168750"/>
            <a:ext cx="2431978" cy="4814992"/>
          </a:xfrm>
        </p:spPr>
      </p:pic>
      <p:pic>
        <p:nvPicPr>
          <p:cNvPr id="7" name="온라인 미디어 6" title="Animation Summation of Postsynaptic Potentials">
            <a:hlinkClick r:id="" action="ppaction://media"/>
            <a:extLst>
              <a:ext uri="{FF2B5EF4-FFF2-40B4-BE49-F238E27FC236}">
                <a16:creationId xmlns:a16="http://schemas.microsoft.com/office/drawing/2014/main" id="{D3E7D556-8DB1-9C14-2CA6-C5F94D965ED6}"/>
              </a:ext>
            </a:extLst>
          </p:cNvPr>
          <p:cNvPicPr>
            <a:picLocks noRot="1" noChangeAspect="1"/>
          </p:cNvPicPr>
          <p:nvPr>
            <a:videoFile r:link="rId1"/>
          </p:nvPr>
        </p:nvPicPr>
        <p:blipFill>
          <a:blip r:embed="rId5"/>
          <a:stretch>
            <a:fillRect/>
          </a:stretch>
        </p:blipFill>
        <p:spPr>
          <a:xfrm>
            <a:off x="3020472" y="1700213"/>
            <a:ext cx="5028153" cy="3771115"/>
          </a:xfrm>
          <a:prstGeom prst="rect">
            <a:avLst/>
          </a:prstGeom>
        </p:spPr>
      </p:pic>
      <p:sp>
        <p:nvSpPr>
          <p:cNvPr id="9" name="TextBox 8">
            <a:extLst>
              <a:ext uri="{FF2B5EF4-FFF2-40B4-BE49-F238E27FC236}">
                <a16:creationId xmlns:a16="http://schemas.microsoft.com/office/drawing/2014/main" id="{34709498-3EC1-5070-2A0F-5CBB95D39CCB}"/>
              </a:ext>
            </a:extLst>
          </p:cNvPr>
          <p:cNvSpPr txBox="1"/>
          <p:nvPr/>
        </p:nvSpPr>
        <p:spPr>
          <a:xfrm>
            <a:off x="3738790" y="5509427"/>
            <a:ext cx="3652610" cy="646331"/>
          </a:xfrm>
          <a:prstGeom prst="rect">
            <a:avLst/>
          </a:prstGeom>
          <a:noFill/>
        </p:spPr>
        <p:txBody>
          <a:bodyPr wrap="square">
            <a:spAutoFit/>
          </a:bodyPr>
          <a:lstStyle/>
          <a:p>
            <a:r>
              <a:rPr lang="ko-KR" altLang="en-US" dirty="0">
                <a:hlinkClick r:id="rId6"/>
              </a:rPr>
              <a:t>http://youtu.be/v5_ynMBgt88</a:t>
            </a:r>
            <a:endParaRPr lang="en-US" altLang="ko-KR" dirty="0"/>
          </a:p>
          <a:p>
            <a:endParaRPr lang="en-US" altLang="ko-KR" dirty="0"/>
          </a:p>
        </p:txBody>
      </p:sp>
    </p:spTree>
    <p:extLst>
      <p:ext uri="{BB962C8B-B14F-4D97-AF65-F5344CB8AC3E}">
        <p14:creationId xmlns:p14="http://schemas.microsoft.com/office/powerpoint/2010/main" val="251819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5381625" y="2065989"/>
            <a:ext cx="6553200" cy="272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Use </a:t>
            </a:r>
            <a:r>
              <a:rPr kumimoji="1" lang="en-US" altLang="en-US" dirty="0">
                <a:solidFill>
                  <a:srgbClr val="FF0000"/>
                </a:solidFill>
              </a:rPr>
              <a:t>differential amplifier </a:t>
            </a:r>
            <a:r>
              <a:rPr kumimoji="1" lang="en-US" altLang="en-US" dirty="0"/>
              <a:t>kind of machinery</a:t>
            </a:r>
          </a:p>
        </p:txBody>
      </p:sp>
      <p:pic>
        <p:nvPicPr>
          <p:cNvPr id="12" name="그림 11">
            <a:extLst>
              <a:ext uri="{FF2B5EF4-FFF2-40B4-BE49-F238E27FC236}">
                <a16:creationId xmlns:a16="http://schemas.microsoft.com/office/drawing/2014/main" id="{0EBE7E50-C3B2-4D3A-EB45-817242203A4A}"/>
              </a:ext>
            </a:extLst>
          </p:cNvPr>
          <p:cNvPicPr>
            <a:picLocks noChangeAspect="1"/>
          </p:cNvPicPr>
          <p:nvPr/>
        </p:nvPicPr>
        <p:blipFill>
          <a:blip r:embed="rId2"/>
          <a:stretch>
            <a:fillRect/>
          </a:stretch>
        </p:blipFill>
        <p:spPr>
          <a:xfrm>
            <a:off x="838200" y="1733549"/>
            <a:ext cx="3968811" cy="4029869"/>
          </a:xfrm>
          <a:prstGeom prst="rect">
            <a:avLst/>
          </a:prstGeom>
        </p:spPr>
      </p:pic>
      <p:sp>
        <p:nvSpPr>
          <p:cNvPr id="13" name="직사각형 12">
            <a:extLst>
              <a:ext uri="{FF2B5EF4-FFF2-40B4-BE49-F238E27FC236}">
                <a16:creationId xmlns:a16="http://schemas.microsoft.com/office/drawing/2014/main" id="{4C2180AA-34FC-2B66-F06F-9D9F146A19D1}"/>
              </a:ext>
            </a:extLst>
          </p:cNvPr>
          <p:cNvSpPr/>
          <p:nvPr/>
        </p:nvSpPr>
        <p:spPr>
          <a:xfrm>
            <a:off x="3683016" y="1733550"/>
            <a:ext cx="942975" cy="4286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00761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838200" y="1796410"/>
            <a:ext cx="5870801" cy="272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Normal double banana montage</a:t>
            </a:r>
          </a:p>
        </p:txBody>
      </p:sp>
      <p:pic>
        <p:nvPicPr>
          <p:cNvPr id="6" name="그림 5">
            <a:extLst>
              <a:ext uri="{FF2B5EF4-FFF2-40B4-BE49-F238E27FC236}">
                <a16:creationId xmlns:a16="http://schemas.microsoft.com/office/drawing/2014/main" id="{C881D688-0C07-CCF7-DC9E-AC9769DF9494}"/>
              </a:ext>
            </a:extLst>
          </p:cNvPr>
          <p:cNvPicPr>
            <a:picLocks noChangeAspect="1"/>
          </p:cNvPicPr>
          <p:nvPr/>
        </p:nvPicPr>
        <p:blipFill>
          <a:blip r:embed="rId3"/>
          <a:stretch>
            <a:fillRect/>
          </a:stretch>
        </p:blipFill>
        <p:spPr>
          <a:xfrm>
            <a:off x="1060385" y="3015790"/>
            <a:ext cx="4248443" cy="2943366"/>
          </a:xfrm>
          <a:prstGeom prst="rect">
            <a:avLst/>
          </a:prstGeom>
        </p:spPr>
      </p:pic>
      <p:pic>
        <p:nvPicPr>
          <p:cNvPr id="9" name="그림 8">
            <a:extLst>
              <a:ext uri="{FF2B5EF4-FFF2-40B4-BE49-F238E27FC236}">
                <a16:creationId xmlns:a16="http://schemas.microsoft.com/office/drawing/2014/main" id="{F77F7A04-3EF4-92BF-C6BA-8392989661D5}"/>
              </a:ext>
            </a:extLst>
          </p:cNvPr>
          <p:cNvPicPr>
            <a:picLocks noChangeAspect="1"/>
          </p:cNvPicPr>
          <p:nvPr/>
        </p:nvPicPr>
        <p:blipFill>
          <a:blip r:embed="rId4"/>
          <a:stretch>
            <a:fillRect/>
          </a:stretch>
        </p:blipFill>
        <p:spPr>
          <a:xfrm>
            <a:off x="7051453" y="2907873"/>
            <a:ext cx="4184937" cy="3229117"/>
          </a:xfrm>
          <a:prstGeom prst="rect">
            <a:avLst/>
          </a:prstGeom>
        </p:spPr>
      </p:pic>
      <p:sp>
        <p:nvSpPr>
          <p:cNvPr id="10" name="내용 개체 틀 2">
            <a:extLst>
              <a:ext uri="{FF2B5EF4-FFF2-40B4-BE49-F238E27FC236}">
                <a16:creationId xmlns:a16="http://schemas.microsoft.com/office/drawing/2014/main" id="{65F3E570-BC92-7266-5027-7D21312646BF}"/>
              </a:ext>
            </a:extLst>
          </p:cNvPr>
          <p:cNvSpPr txBox="1">
            <a:spLocks/>
          </p:cNvSpPr>
          <p:nvPr/>
        </p:nvSpPr>
        <p:spPr>
          <a:xfrm>
            <a:off x="6296025" y="1831690"/>
            <a:ext cx="6553200" cy="272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Normal Average Referential Montage</a:t>
            </a:r>
          </a:p>
        </p:txBody>
      </p:sp>
    </p:spTree>
    <p:extLst>
      <p:ext uri="{BB962C8B-B14F-4D97-AF65-F5344CB8AC3E}">
        <p14:creationId xmlns:p14="http://schemas.microsoft.com/office/powerpoint/2010/main" val="88148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514350" y="1924727"/>
            <a:ext cx="4819650" cy="3209247"/>
          </a:xfrm>
        </p:spPr>
        <p:txBody>
          <a:bodyPr>
            <a:normAutofit/>
          </a:bodyPr>
          <a:lstStyle/>
          <a:p>
            <a:r>
              <a:rPr kumimoji="1" lang="en-US" altLang="en-US" sz="2400" dirty="0"/>
              <a:t>Many neurons </a:t>
            </a:r>
            <a:r>
              <a:rPr kumimoji="1" lang="en-US" altLang="en-US" sz="2400" dirty="0">
                <a:solidFill>
                  <a:srgbClr val="FF0000"/>
                </a:solidFill>
              </a:rPr>
              <a:t>need to sum </a:t>
            </a:r>
            <a:r>
              <a:rPr kumimoji="1" lang="en-US" altLang="en-US" sz="2400" dirty="0"/>
              <a:t>their activity in order to be detected by EEG electrodes. </a:t>
            </a:r>
          </a:p>
          <a:p>
            <a:r>
              <a:rPr kumimoji="1" lang="en-US" altLang="en-US" sz="2400" dirty="0"/>
              <a:t>The timing of their activity is crucial. </a:t>
            </a:r>
          </a:p>
          <a:p>
            <a:r>
              <a:rPr kumimoji="1" lang="en-US" altLang="en-US" sz="2400" dirty="0"/>
              <a:t>Synchronized neural activity produces larger signals. </a:t>
            </a:r>
            <a:endParaRPr kumimoji="1" lang="ko-Kore-KR" altLang="en-US" sz="2400" dirty="0"/>
          </a:p>
        </p:txBody>
      </p:sp>
      <p:sp>
        <p:nvSpPr>
          <p:cNvPr id="4" name="내용 개체 틀 2">
            <a:extLst>
              <a:ext uri="{FF2B5EF4-FFF2-40B4-BE49-F238E27FC236}">
                <a16:creationId xmlns:a16="http://schemas.microsoft.com/office/drawing/2014/main" id="{F5C94AE6-40CC-95D3-E0AC-7A1AEBBBB45F}"/>
              </a:ext>
            </a:extLst>
          </p:cNvPr>
          <p:cNvSpPr txBox="1">
            <a:spLocks/>
          </p:cNvSpPr>
          <p:nvPr/>
        </p:nvSpPr>
        <p:spPr>
          <a:xfrm>
            <a:off x="838200" y="5660570"/>
            <a:ext cx="10515600" cy="6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en-US" sz="1600" dirty="0"/>
              <a:t>From a slide by Tom </a:t>
            </a:r>
            <a:r>
              <a:rPr kumimoji="1" lang="en-US" altLang="en-US" sz="1600" dirty="0" err="1"/>
              <a:t>Busey</a:t>
            </a:r>
            <a:r>
              <a:rPr kumimoji="1" lang="en-US" altLang="en-US" sz="1600" dirty="0"/>
              <a:t> at Indiana University</a:t>
            </a:r>
            <a:endParaRPr kumimoji="1" lang="ko-Kore-KR" altLang="en-US" sz="1600" dirty="0"/>
          </a:p>
        </p:txBody>
      </p:sp>
      <p:pic>
        <p:nvPicPr>
          <p:cNvPr id="6" name="그림 5">
            <a:extLst>
              <a:ext uri="{FF2B5EF4-FFF2-40B4-BE49-F238E27FC236}">
                <a16:creationId xmlns:a16="http://schemas.microsoft.com/office/drawing/2014/main" id="{29224029-432B-C876-DE87-40407C99B866}"/>
              </a:ext>
            </a:extLst>
          </p:cNvPr>
          <p:cNvPicPr>
            <a:picLocks noChangeAspect="1"/>
          </p:cNvPicPr>
          <p:nvPr/>
        </p:nvPicPr>
        <p:blipFill>
          <a:blip r:embed="rId2"/>
          <a:stretch>
            <a:fillRect/>
          </a:stretch>
        </p:blipFill>
        <p:spPr>
          <a:xfrm>
            <a:off x="5716587" y="1197430"/>
            <a:ext cx="6181725" cy="4029075"/>
          </a:xfrm>
          <a:prstGeom prst="rect">
            <a:avLst/>
          </a:prstGeom>
        </p:spPr>
      </p:pic>
    </p:spTree>
    <p:extLst>
      <p:ext uri="{BB962C8B-B14F-4D97-AF65-F5344CB8AC3E}">
        <p14:creationId xmlns:p14="http://schemas.microsoft.com/office/powerpoint/2010/main" val="272396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Synchronicity of Neuron</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1933575" y="1520260"/>
            <a:ext cx="5257800" cy="612775"/>
          </a:xfrm>
        </p:spPr>
        <p:txBody>
          <a:bodyPr>
            <a:normAutofit lnSpcReduction="10000"/>
          </a:bodyPr>
          <a:lstStyle/>
          <a:p>
            <a:r>
              <a:rPr kumimoji="1" lang="en-US" altLang="en-US" sz="2000" dirty="0"/>
              <a:t>Two ways of generating synchronicity:</a:t>
            </a:r>
            <a:br>
              <a:rPr kumimoji="1" lang="en-US" altLang="en-US" sz="2000" dirty="0"/>
            </a:br>
            <a:r>
              <a:rPr kumimoji="1" lang="en-US" altLang="en-US" sz="2000" dirty="0"/>
              <a:t>a) pacemaker; b) mutual coordination</a:t>
            </a:r>
          </a:p>
        </p:txBody>
      </p:sp>
      <p:pic>
        <p:nvPicPr>
          <p:cNvPr id="5" name="그림 4">
            <a:extLst>
              <a:ext uri="{FF2B5EF4-FFF2-40B4-BE49-F238E27FC236}">
                <a16:creationId xmlns:a16="http://schemas.microsoft.com/office/drawing/2014/main" id="{D130DF8D-9364-33D7-7D28-98A98AF5172D}"/>
              </a:ext>
            </a:extLst>
          </p:cNvPr>
          <p:cNvPicPr>
            <a:picLocks noChangeAspect="1"/>
          </p:cNvPicPr>
          <p:nvPr/>
        </p:nvPicPr>
        <p:blipFill>
          <a:blip r:embed="rId2"/>
          <a:stretch>
            <a:fillRect/>
          </a:stretch>
        </p:blipFill>
        <p:spPr>
          <a:xfrm>
            <a:off x="8286750" y="583066"/>
            <a:ext cx="3067050" cy="5410200"/>
          </a:xfrm>
          <a:prstGeom prst="rect">
            <a:avLst/>
          </a:prstGeom>
        </p:spPr>
      </p:pic>
      <p:pic>
        <p:nvPicPr>
          <p:cNvPr id="7" name="그림 6">
            <a:extLst>
              <a:ext uri="{FF2B5EF4-FFF2-40B4-BE49-F238E27FC236}">
                <a16:creationId xmlns:a16="http://schemas.microsoft.com/office/drawing/2014/main" id="{9D1CBF74-521B-5A40-6FCC-4DFF6F6F3823}"/>
              </a:ext>
            </a:extLst>
          </p:cNvPr>
          <p:cNvPicPr>
            <a:picLocks noChangeAspect="1"/>
          </p:cNvPicPr>
          <p:nvPr/>
        </p:nvPicPr>
        <p:blipFill>
          <a:blip r:embed="rId3"/>
          <a:stretch>
            <a:fillRect/>
          </a:stretch>
        </p:blipFill>
        <p:spPr>
          <a:xfrm>
            <a:off x="1080406" y="2938463"/>
            <a:ext cx="3238500" cy="3238500"/>
          </a:xfrm>
          <a:prstGeom prst="rect">
            <a:avLst/>
          </a:prstGeom>
        </p:spPr>
      </p:pic>
      <p:pic>
        <p:nvPicPr>
          <p:cNvPr id="9" name="그림 8">
            <a:extLst>
              <a:ext uri="{FF2B5EF4-FFF2-40B4-BE49-F238E27FC236}">
                <a16:creationId xmlns:a16="http://schemas.microsoft.com/office/drawing/2014/main" id="{E76BE2BC-CA06-4DCA-3323-F365C46BC7B1}"/>
              </a:ext>
            </a:extLst>
          </p:cNvPr>
          <p:cNvPicPr>
            <a:picLocks noChangeAspect="1"/>
          </p:cNvPicPr>
          <p:nvPr/>
        </p:nvPicPr>
        <p:blipFill>
          <a:blip r:embed="rId4"/>
          <a:stretch>
            <a:fillRect/>
          </a:stretch>
        </p:blipFill>
        <p:spPr>
          <a:xfrm>
            <a:off x="4683578" y="2938463"/>
            <a:ext cx="3238500" cy="3238500"/>
          </a:xfrm>
          <a:prstGeom prst="rect">
            <a:avLst/>
          </a:prstGeom>
        </p:spPr>
      </p:pic>
      <p:sp>
        <p:nvSpPr>
          <p:cNvPr id="10" name="내용 개체 틀 2">
            <a:extLst>
              <a:ext uri="{FF2B5EF4-FFF2-40B4-BE49-F238E27FC236}">
                <a16:creationId xmlns:a16="http://schemas.microsoft.com/office/drawing/2014/main" id="{7BBE6527-25BE-010F-0C55-ED255AB94FAC}"/>
              </a:ext>
            </a:extLst>
          </p:cNvPr>
          <p:cNvSpPr txBox="1">
            <a:spLocks/>
          </p:cNvSpPr>
          <p:nvPr/>
        </p:nvSpPr>
        <p:spPr>
          <a:xfrm>
            <a:off x="2675618" y="2133035"/>
            <a:ext cx="4573814" cy="490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en-US" sz="2000" dirty="0">
                <a:latin typeface="나눔스퀘어 Bold" panose="020B0600000101010101" pitchFamily="50" charset="-127"/>
                <a:ea typeface="나눔스퀘어 Bold" panose="020B0600000101010101" pitchFamily="50" charset="-127"/>
              </a:rPr>
              <a:t>1600 oscillators (excitatory cells)</a:t>
            </a:r>
          </a:p>
        </p:txBody>
      </p:sp>
      <p:sp>
        <p:nvSpPr>
          <p:cNvPr id="11" name="내용 개체 틀 2">
            <a:extLst>
              <a:ext uri="{FF2B5EF4-FFF2-40B4-BE49-F238E27FC236}">
                <a16:creationId xmlns:a16="http://schemas.microsoft.com/office/drawing/2014/main" id="{70F80102-D652-F007-6DAE-E11D9BBBFFC8}"/>
              </a:ext>
            </a:extLst>
          </p:cNvPr>
          <p:cNvSpPr txBox="1">
            <a:spLocks/>
          </p:cNvSpPr>
          <p:nvPr/>
        </p:nvSpPr>
        <p:spPr>
          <a:xfrm>
            <a:off x="1791155" y="2509958"/>
            <a:ext cx="2114096" cy="3493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en-US" sz="2000" dirty="0">
                <a:solidFill>
                  <a:srgbClr val="FF0000"/>
                </a:solidFill>
                <a:latin typeface="나눔스퀘어 Bold" panose="020B0600000101010101" pitchFamily="50" charset="-127"/>
                <a:ea typeface="나눔스퀘어 Bold" panose="020B0600000101010101" pitchFamily="50" charset="-127"/>
              </a:rPr>
              <a:t>un-coordinated</a:t>
            </a:r>
          </a:p>
        </p:txBody>
      </p:sp>
      <p:sp>
        <p:nvSpPr>
          <p:cNvPr id="12" name="내용 개체 틀 2">
            <a:extLst>
              <a:ext uri="{FF2B5EF4-FFF2-40B4-BE49-F238E27FC236}">
                <a16:creationId xmlns:a16="http://schemas.microsoft.com/office/drawing/2014/main" id="{8F049365-48A7-C364-E64F-BAA7AEA05FF2}"/>
              </a:ext>
            </a:extLst>
          </p:cNvPr>
          <p:cNvSpPr txBox="1">
            <a:spLocks/>
          </p:cNvSpPr>
          <p:nvPr/>
        </p:nvSpPr>
        <p:spPr>
          <a:xfrm>
            <a:off x="5368927" y="2524986"/>
            <a:ext cx="2114096" cy="3493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en-US" sz="2000" dirty="0">
                <a:solidFill>
                  <a:srgbClr val="FF0000"/>
                </a:solidFill>
                <a:latin typeface="나눔스퀘어 Bold" panose="020B0600000101010101" pitchFamily="50" charset="-127"/>
                <a:ea typeface="나눔스퀘어 Bold" panose="020B0600000101010101" pitchFamily="50" charset="-127"/>
              </a:rPr>
              <a:t>coordinated</a:t>
            </a:r>
          </a:p>
        </p:txBody>
      </p:sp>
    </p:spTree>
    <p:extLst>
      <p:ext uri="{BB962C8B-B14F-4D97-AF65-F5344CB8AC3E}">
        <p14:creationId xmlns:p14="http://schemas.microsoft.com/office/powerpoint/2010/main" val="305680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838200" y="1463675"/>
            <a:ext cx="10515600" cy="4351338"/>
          </a:xfrm>
        </p:spPr>
        <p:txBody>
          <a:bodyPr/>
          <a:lstStyle/>
          <a:p>
            <a:r>
              <a:rPr kumimoji="1" lang="en-US" altLang="en-US" dirty="0"/>
              <a:t>EEG potentials are good indicators of global brain state. </a:t>
            </a:r>
          </a:p>
          <a:p>
            <a:r>
              <a:rPr kumimoji="1" lang="en-US" altLang="en-US" dirty="0"/>
              <a:t>They often display rhythmic patterns at characteristic frequencies</a:t>
            </a:r>
          </a:p>
        </p:txBody>
      </p:sp>
      <p:pic>
        <p:nvPicPr>
          <p:cNvPr id="5" name="그림 4">
            <a:extLst>
              <a:ext uri="{FF2B5EF4-FFF2-40B4-BE49-F238E27FC236}">
                <a16:creationId xmlns:a16="http://schemas.microsoft.com/office/drawing/2014/main" id="{D8D54371-C325-95F7-6ED8-7C5C0280BB95}"/>
              </a:ext>
            </a:extLst>
          </p:cNvPr>
          <p:cNvPicPr>
            <a:picLocks noChangeAspect="1"/>
          </p:cNvPicPr>
          <p:nvPr/>
        </p:nvPicPr>
        <p:blipFill>
          <a:blip r:embed="rId2"/>
          <a:stretch>
            <a:fillRect/>
          </a:stretch>
        </p:blipFill>
        <p:spPr>
          <a:xfrm>
            <a:off x="6473444" y="2617788"/>
            <a:ext cx="3537017" cy="3546475"/>
          </a:xfrm>
          <a:prstGeom prst="rect">
            <a:avLst/>
          </a:prstGeom>
        </p:spPr>
      </p:pic>
    </p:spTree>
    <p:extLst>
      <p:ext uri="{BB962C8B-B14F-4D97-AF65-F5344CB8AC3E}">
        <p14:creationId xmlns:p14="http://schemas.microsoft.com/office/powerpoint/2010/main" val="180640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838200" y="1401762"/>
            <a:ext cx="10515600" cy="5091113"/>
          </a:xfrm>
        </p:spPr>
        <p:txBody>
          <a:bodyPr>
            <a:normAutofit lnSpcReduction="10000"/>
          </a:bodyPr>
          <a:lstStyle/>
          <a:p>
            <a:r>
              <a:rPr kumimoji="1" lang="en-US" altLang="en-US" dirty="0"/>
              <a:t>EEG rhythms correlate with patterns of behavior (level of attentiveness, sleeping, waking, seizures, coma).</a:t>
            </a:r>
          </a:p>
          <a:p>
            <a:r>
              <a:rPr kumimoji="1" lang="en-US" altLang="en-US" dirty="0"/>
              <a:t>Rhythms occur in distinct frequency ranges:</a:t>
            </a:r>
          </a:p>
          <a:p>
            <a:pPr lvl="1"/>
            <a:r>
              <a:rPr kumimoji="1" lang="en-US" altLang="en-US" dirty="0"/>
              <a:t>Gamma: 20-60 Hz (“cognitive” frequency band)</a:t>
            </a:r>
          </a:p>
          <a:p>
            <a:pPr lvl="1"/>
            <a:r>
              <a:rPr kumimoji="1" lang="en-US" altLang="en-US" dirty="0"/>
              <a:t>Beta: 14-20 Hz (activated cortex)</a:t>
            </a:r>
          </a:p>
          <a:p>
            <a:pPr lvl="1"/>
            <a:r>
              <a:rPr kumimoji="1" lang="en-US" altLang="en-US" dirty="0"/>
              <a:t>Alpha: 8-13 Hz (quiet waking)</a:t>
            </a:r>
          </a:p>
          <a:p>
            <a:pPr lvl="1"/>
            <a:r>
              <a:rPr kumimoji="1" lang="en-US" altLang="en-US" dirty="0"/>
              <a:t>Theta: 4-7 Hz (sleep stages)</a:t>
            </a:r>
          </a:p>
          <a:p>
            <a:pPr lvl="1"/>
            <a:r>
              <a:rPr kumimoji="1" lang="en-US" altLang="en-US" dirty="0"/>
              <a:t>Delta: less than 4 Hz (sleep stages, especially “deep sleep”)</a:t>
            </a:r>
          </a:p>
          <a:p>
            <a:r>
              <a:rPr kumimoji="1" lang="en-US" altLang="en-US" dirty="0"/>
              <a:t>Higher frequencies: active processing, relatively de-synchronized activity (alert wakefulness, dream sleep).</a:t>
            </a:r>
          </a:p>
          <a:p>
            <a:r>
              <a:rPr kumimoji="1" lang="en-US" altLang="en-US" dirty="0"/>
              <a:t>Lower frequencies: strongly synchronized activity (nondreaming sleep, coma).</a:t>
            </a:r>
            <a:endParaRPr kumimoji="1" lang="ko-Kore-KR" altLang="en-US" dirty="0"/>
          </a:p>
        </p:txBody>
      </p:sp>
    </p:spTree>
    <p:extLst>
      <p:ext uri="{BB962C8B-B14F-4D97-AF65-F5344CB8AC3E}">
        <p14:creationId xmlns:p14="http://schemas.microsoft.com/office/powerpoint/2010/main" val="358710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Artifact</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581024" y="1801416"/>
            <a:ext cx="6486525" cy="3255168"/>
          </a:xfrm>
        </p:spPr>
        <p:txBody>
          <a:bodyPr>
            <a:normAutofit/>
          </a:bodyPr>
          <a:lstStyle/>
          <a:p>
            <a:r>
              <a:rPr kumimoji="1" lang="en-US" altLang="en-US" dirty="0"/>
              <a:t>Ocular artifact</a:t>
            </a:r>
          </a:p>
          <a:p>
            <a:pPr lvl="1"/>
            <a:r>
              <a:rPr kumimoji="1" lang="en-US" altLang="en-US" dirty="0"/>
              <a:t>caused by a potential difference between the cornea and the retina.</a:t>
            </a:r>
          </a:p>
          <a:p>
            <a:pPr lvl="1"/>
            <a:r>
              <a:rPr kumimoji="1" lang="en-US" altLang="en-US" dirty="0"/>
              <a:t>Most of the eye blinking or vertical eyelid movement causes a large potential difference between the upper and lower safety channels of the eye.</a:t>
            </a:r>
          </a:p>
        </p:txBody>
      </p:sp>
      <p:pic>
        <p:nvPicPr>
          <p:cNvPr id="5" name="그림 4">
            <a:extLst>
              <a:ext uri="{FF2B5EF4-FFF2-40B4-BE49-F238E27FC236}">
                <a16:creationId xmlns:a16="http://schemas.microsoft.com/office/drawing/2014/main" id="{644FD232-C2B1-F172-1BED-6ECD6DA00FD2}"/>
              </a:ext>
            </a:extLst>
          </p:cNvPr>
          <p:cNvPicPr>
            <a:picLocks noChangeAspect="1"/>
          </p:cNvPicPr>
          <p:nvPr/>
        </p:nvPicPr>
        <p:blipFill>
          <a:blip r:embed="rId2"/>
          <a:stretch>
            <a:fillRect/>
          </a:stretch>
        </p:blipFill>
        <p:spPr>
          <a:xfrm>
            <a:off x="7505700" y="2356643"/>
            <a:ext cx="1390650" cy="2495550"/>
          </a:xfrm>
          <a:prstGeom prst="rect">
            <a:avLst/>
          </a:prstGeom>
        </p:spPr>
      </p:pic>
      <p:pic>
        <p:nvPicPr>
          <p:cNvPr id="7" name="그림 6">
            <a:extLst>
              <a:ext uri="{FF2B5EF4-FFF2-40B4-BE49-F238E27FC236}">
                <a16:creationId xmlns:a16="http://schemas.microsoft.com/office/drawing/2014/main" id="{900E15E3-47C6-D29E-2E4F-C54975E2293F}"/>
              </a:ext>
            </a:extLst>
          </p:cNvPr>
          <p:cNvPicPr>
            <a:picLocks noChangeAspect="1"/>
          </p:cNvPicPr>
          <p:nvPr/>
        </p:nvPicPr>
        <p:blipFill>
          <a:blip r:embed="rId3"/>
          <a:stretch>
            <a:fillRect/>
          </a:stretch>
        </p:blipFill>
        <p:spPr>
          <a:xfrm>
            <a:off x="9247450" y="2225675"/>
            <a:ext cx="2764900" cy="2757487"/>
          </a:xfrm>
          <a:prstGeom prst="rect">
            <a:avLst/>
          </a:prstGeom>
        </p:spPr>
      </p:pic>
    </p:spTree>
    <p:extLst>
      <p:ext uri="{BB962C8B-B14F-4D97-AF65-F5344CB8AC3E}">
        <p14:creationId xmlns:p14="http://schemas.microsoft.com/office/powerpoint/2010/main" val="258997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Artifact</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581024" y="1801416"/>
            <a:ext cx="6486525" cy="3255168"/>
          </a:xfrm>
        </p:spPr>
        <p:txBody>
          <a:bodyPr>
            <a:normAutofit/>
          </a:bodyPr>
          <a:lstStyle/>
          <a:p>
            <a:r>
              <a:rPr kumimoji="1" lang="en-US" altLang="en-US" dirty="0"/>
              <a:t>Ocular artifact</a:t>
            </a:r>
          </a:p>
          <a:p>
            <a:pPr lvl="1"/>
            <a:r>
              <a:rPr kumimoji="1" lang="en-US" altLang="en-US" dirty="0"/>
              <a:t>From an EEG point of view, it is noise and appears in the theta (4-7 Hz) or alpha (7-14 Hz) range.</a:t>
            </a:r>
          </a:p>
          <a:p>
            <a:pPr lvl="1"/>
            <a:r>
              <a:rPr kumimoji="1" lang="en-US" altLang="en-US" dirty="0"/>
              <a:t>Use Artifact Filtering Method</a:t>
            </a:r>
          </a:p>
          <a:p>
            <a:pPr lvl="2"/>
            <a:r>
              <a:rPr kumimoji="1" lang="en-US" altLang="en-US" dirty="0"/>
              <a:t>ex) Adaptive lattice Filter</a:t>
            </a:r>
          </a:p>
        </p:txBody>
      </p:sp>
      <p:pic>
        <p:nvPicPr>
          <p:cNvPr id="5" name="그림 4">
            <a:extLst>
              <a:ext uri="{FF2B5EF4-FFF2-40B4-BE49-F238E27FC236}">
                <a16:creationId xmlns:a16="http://schemas.microsoft.com/office/drawing/2014/main" id="{644FD232-C2B1-F172-1BED-6ECD6DA00FD2}"/>
              </a:ext>
            </a:extLst>
          </p:cNvPr>
          <p:cNvPicPr>
            <a:picLocks noChangeAspect="1"/>
          </p:cNvPicPr>
          <p:nvPr/>
        </p:nvPicPr>
        <p:blipFill>
          <a:blip r:embed="rId2"/>
          <a:stretch>
            <a:fillRect/>
          </a:stretch>
        </p:blipFill>
        <p:spPr>
          <a:xfrm>
            <a:off x="7505700" y="2356643"/>
            <a:ext cx="1390650" cy="2495550"/>
          </a:xfrm>
          <a:prstGeom prst="rect">
            <a:avLst/>
          </a:prstGeom>
        </p:spPr>
      </p:pic>
      <p:pic>
        <p:nvPicPr>
          <p:cNvPr id="7" name="그림 6">
            <a:extLst>
              <a:ext uri="{FF2B5EF4-FFF2-40B4-BE49-F238E27FC236}">
                <a16:creationId xmlns:a16="http://schemas.microsoft.com/office/drawing/2014/main" id="{900E15E3-47C6-D29E-2E4F-C54975E2293F}"/>
              </a:ext>
            </a:extLst>
          </p:cNvPr>
          <p:cNvPicPr>
            <a:picLocks noChangeAspect="1"/>
          </p:cNvPicPr>
          <p:nvPr/>
        </p:nvPicPr>
        <p:blipFill>
          <a:blip r:embed="rId3"/>
          <a:stretch>
            <a:fillRect/>
          </a:stretch>
        </p:blipFill>
        <p:spPr>
          <a:xfrm>
            <a:off x="9247450" y="2225675"/>
            <a:ext cx="2764900" cy="2757487"/>
          </a:xfrm>
          <a:prstGeom prst="rect">
            <a:avLst/>
          </a:prstGeom>
        </p:spPr>
      </p:pic>
    </p:spTree>
    <p:extLst>
      <p:ext uri="{BB962C8B-B14F-4D97-AF65-F5344CB8AC3E}">
        <p14:creationId xmlns:p14="http://schemas.microsoft.com/office/powerpoint/2010/main" val="362112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2107D4-7447-9EB5-7F91-CBDFD916C060}"/>
              </a:ext>
            </a:extLst>
          </p:cNvPr>
          <p:cNvSpPr>
            <a:spLocks noGrp="1"/>
          </p:cNvSpPr>
          <p:nvPr>
            <p:ph type="title"/>
          </p:nvPr>
        </p:nvSpPr>
        <p:spPr/>
        <p:txBody>
          <a:bodyPr/>
          <a:lstStyle/>
          <a:p>
            <a:r>
              <a:rPr kumimoji="1" lang="en-US" altLang="en-US" dirty="0"/>
              <a:t>EEG (Electroencephalogram)</a:t>
            </a:r>
            <a:endParaRPr kumimoji="1" lang="ko-Kore-KR" altLang="en-US" dirty="0"/>
          </a:p>
        </p:txBody>
      </p:sp>
      <p:sp>
        <p:nvSpPr>
          <p:cNvPr id="3" name="내용 개체 틀 2">
            <a:extLst>
              <a:ext uri="{FF2B5EF4-FFF2-40B4-BE49-F238E27FC236}">
                <a16:creationId xmlns:a16="http://schemas.microsoft.com/office/drawing/2014/main" id="{1B23DB32-4406-F039-A227-473CC2E70DCE}"/>
              </a:ext>
            </a:extLst>
          </p:cNvPr>
          <p:cNvSpPr>
            <a:spLocks noGrp="1"/>
          </p:cNvSpPr>
          <p:nvPr>
            <p:ph idx="1"/>
          </p:nvPr>
        </p:nvSpPr>
        <p:spPr/>
        <p:txBody>
          <a:bodyPr>
            <a:normAutofit lnSpcReduction="10000"/>
          </a:bodyPr>
          <a:lstStyle/>
          <a:p>
            <a:r>
              <a:rPr kumimoji="1" lang="en-US" altLang="en-US" dirty="0"/>
              <a:t>The electroencephalogram (EEG) measures the activity of large numbers (populations) of neurons.</a:t>
            </a:r>
          </a:p>
          <a:p>
            <a:r>
              <a:rPr kumimoji="1" lang="en-US" altLang="en-US" dirty="0"/>
              <a:t>First recorded by Hans Berger in 1929.</a:t>
            </a:r>
          </a:p>
          <a:p>
            <a:r>
              <a:rPr kumimoji="1" lang="en-US" altLang="en-US" dirty="0"/>
              <a:t>EEG recordings are noninvasive, painless, do not interfere much with a human subject’s ability to move or perceive stimuli, are relatively low-cost.</a:t>
            </a:r>
          </a:p>
          <a:p>
            <a:r>
              <a:rPr kumimoji="1" lang="en-US" altLang="en-US" dirty="0"/>
              <a:t>Electrodes measure voltage-differences at the scalp in the microvolt (</a:t>
            </a:r>
            <a:r>
              <a:rPr kumimoji="1" lang="en-US" altLang="en-US" dirty="0" err="1"/>
              <a:t>μV</a:t>
            </a:r>
            <a:r>
              <a:rPr kumimoji="1" lang="en-US" altLang="en-US" dirty="0"/>
              <a:t>) range.</a:t>
            </a:r>
          </a:p>
          <a:p>
            <a:r>
              <a:rPr kumimoji="1" lang="en-US" altLang="en-US" dirty="0"/>
              <a:t>Voltage-traces are recorded with millisecond resolution – great advantage over brain imaging (fMRI or PET).</a:t>
            </a:r>
          </a:p>
        </p:txBody>
      </p:sp>
    </p:spTree>
    <p:extLst>
      <p:ext uri="{BB962C8B-B14F-4D97-AF65-F5344CB8AC3E}">
        <p14:creationId xmlns:p14="http://schemas.microsoft.com/office/powerpoint/2010/main" val="2691538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Artifact</a:t>
            </a:r>
            <a:endParaRPr kumimoji="1" lang="ko-Kore-KR" altLang="en-US"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838200" y="1825625"/>
            <a:ext cx="6905625" cy="4351338"/>
          </a:xfrm>
        </p:spPr>
        <p:txBody>
          <a:bodyPr/>
          <a:lstStyle/>
          <a:p>
            <a:r>
              <a:rPr kumimoji="1" lang="en-US" altLang="en-US" dirty="0"/>
              <a:t>Muscle artifact</a:t>
            </a:r>
          </a:p>
          <a:p>
            <a:pPr lvl="1"/>
            <a:r>
              <a:rPr kumimoji="1" lang="en-US" altLang="en-US" dirty="0"/>
              <a:t>Occurs in the muscles around the skull</a:t>
            </a:r>
          </a:p>
          <a:p>
            <a:pPr lvl="1"/>
            <a:r>
              <a:rPr kumimoji="1" lang="en-US" altLang="en-US" dirty="0"/>
              <a:t>Since it appears in a different band than the EEG signal, it can be removed through frequency filtering.</a:t>
            </a:r>
            <a:endParaRPr kumimoji="1" lang="ko-Kore-KR" altLang="en-US" dirty="0"/>
          </a:p>
        </p:txBody>
      </p:sp>
      <p:pic>
        <p:nvPicPr>
          <p:cNvPr id="5" name="그림 4">
            <a:extLst>
              <a:ext uri="{FF2B5EF4-FFF2-40B4-BE49-F238E27FC236}">
                <a16:creationId xmlns:a16="http://schemas.microsoft.com/office/drawing/2014/main" id="{1D37BCBF-B142-D402-29AC-DE19B625B578}"/>
              </a:ext>
            </a:extLst>
          </p:cNvPr>
          <p:cNvPicPr>
            <a:picLocks noChangeAspect="1"/>
          </p:cNvPicPr>
          <p:nvPr/>
        </p:nvPicPr>
        <p:blipFill>
          <a:blip r:embed="rId2"/>
          <a:stretch>
            <a:fillRect/>
          </a:stretch>
        </p:blipFill>
        <p:spPr>
          <a:xfrm>
            <a:off x="7743825" y="2477778"/>
            <a:ext cx="4277770" cy="2637148"/>
          </a:xfrm>
          <a:prstGeom prst="rect">
            <a:avLst/>
          </a:prstGeom>
        </p:spPr>
      </p:pic>
    </p:spTree>
    <p:extLst>
      <p:ext uri="{BB962C8B-B14F-4D97-AF65-F5344CB8AC3E}">
        <p14:creationId xmlns:p14="http://schemas.microsoft.com/office/powerpoint/2010/main" val="2116891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8BEB17-1210-1DF7-A42A-D47051CE248D}"/>
              </a:ext>
            </a:extLst>
          </p:cNvPr>
          <p:cNvSpPr>
            <a:spLocks noGrp="1"/>
          </p:cNvSpPr>
          <p:nvPr>
            <p:ph type="title"/>
          </p:nvPr>
        </p:nvSpPr>
        <p:spPr/>
        <p:txBody>
          <a:bodyPr/>
          <a:lstStyle/>
          <a:p>
            <a:r>
              <a:rPr kumimoji="1" lang="en-US" altLang="ko-Kore-KR" dirty="0"/>
              <a:t>Wearable EEG device &amp; </a:t>
            </a:r>
            <a:r>
              <a:rPr kumimoji="1" lang="en-US" altLang="ko-KR" dirty="0"/>
              <a:t>usage of EEG</a:t>
            </a:r>
            <a:endParaRPr kumimoji="1" lang="ko-Kore-KR" altLang="en-US" dirty="0"/>
          </a:p>
        </p:txBody>
      </p:sp>
      <p:sp>
        <p:nvSpPr>
          <p:cNvPr id="3" name="내용 개체 틀 2">
            <a:extLst>
              <a:ext uri="{FF2B5EF4-FFF2-40B4-BE49-F238E27FC236}">
                <a16:creationId xmlns:a16="http://schemas.microsoft.com/office/drawing/2014/main" id="{CD1BD100-85E6-64B2-2AC6-009BE2FBFE40}"/>
              </a:ext>
            </a:extLst>
          </p:cNvPr>
          <p:cNvSpPr>
            <a:spLocks noGrp="1"/>
          </p:cNvSpPr>
          <p:nvPr>
            <p:ph idx="1"/>
          </p:nvPr>
        </p:nvSpPr>
        <p:spPr/>
        <p:txBody>
          <a:bodyPr>
            <a:normAutofit/>
          </a:bodyPr>
          <a:lstStyle/>
          <a:p>
            <a:r>
              <a:rPr kumimoji="1" lang="en-US" altLang="ko-KR" dirty="0"/>
              <a:t>Wearable EEG device example</a:t>
            </a:r>
          </a:p>
          <a:p>
            <a:pPr lvl="1"/>
            <a:r>
              <a:rPr kumimoji="1" lang="en-US" altLang="ko-KR" dirty="0"/>
              <a:t>EMOTIV device</a:t>
            </a:r>
          </a:p>
          <a:p>
            <a:pPr lvl="1"/>
            <a:r>
              <a:rPr kumimoji="1" lang="en-US" altLang="ko-KR" dirty="0"/>
              <a:t>Experiment on using EMOTIV device</a:t>
            </a:r>
          </a:p>
          <a:p>
            <a:pPr lvl="1"/>
            <a:r>
              <a:rPr kumimoji="1" lang="en-US" altLang="ko-KR" dirty="0">
                <a:solidFill>
                  <a:srgbClr val="3CB9A5"/>
                </a:solidFill>
                <a:hlinkClick r:id="rId3">
                  <a:extLst>
                    <a:ext uri="{A12FA001-AC4F-418D-AE19-62706E023703}">
                      <ahyp:hlinkClr xmlns:ahyp="http://schemas.microsoft.com/office/drawing/2018/hyperlinkcolor" val="tx"/>
                    </a:ext>
                  </a:extLst>
                </a:hlinkClick>
              </a:rPr>
              <a:t>Various devices</a:t>
            </a:r>
            <a:endParaRPr kumimoji="1" lang="en-US" altLang="ko-Kore-KR" dirty="0"/>
          </a:p>
          <a:p>
            <a:r>
              <a:rPr kumimoji="1" lang="en-US" altLang="ko-Kore-KR" dirty="0"/>
              <a:t>EEG &amp; sleep</a:t>
            </a:r>
            <a:r>
              <a:rPr kumimoji="1" lang="ko-KR" altLang="en-US" dirty="0"/>
              <a:t> </a:t>
            </a:r>
            <a:endParaRPr kumimoji="1" lang="en-US" altLang="ko-KR" dirty="0"/>
          </a:p>
          <a:p>
            <a:r>
              <a:rPr kumimoji="1" lang="en-US" altLang="ko-Kore-KR" dirty="0"/>
              <a:t>EEG &amp; dementia</a:t>
            </a:r>
            <a:endParaRPr kumimoji="1" lang="en-US" altLang="ko-KR" dirty="0"/>
          </a:p>
          <a:p>
            <a:r>
              <a:rPr kumimoji="1" lang="en-US" altLang="ko-KR" dirty="0"/>
              <a:t>Conclusion</a:t>
            </a:r>
          </a:p>
          <a:p>
            <a:pPr marL="0" indent="0">
              <a:buNone/>
            </a:pPr>
            <a:endParaRPr kumimoji="1" lang="ko-Kore-KR" altLang="en-US" dirty="0"/>
          </a:p>
        </p:txBody>
      </p:sp>
    </p:spTree>
    <p:extLst>
      <p:ext uri="{BB962C8B-B14F-4D97-AF65-F5344CB8AC3E}">
        <p14:creationId xmlns:p14="http://schemas.microsoft.com/office/powerpoint/2010/main" val="62518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FC4740-A531-E2A4-7A42-84F5A03A2EBB}"/>
              </a:ext>
            </a:extLst>
          </p:cNvPr>
          <p:cNvSpPr>
            <a:spLocks noGrp="1"/>
          </p:cNvSpPr>
          <p:nvPr>
            <p:ph type="title"/>
          </p:nvPr>
        </p:nvSpPr>
        <p:spPr/>
        <p:txBody>
          <a:bodyPr/>
          <a:lstStyle/>
          <a:p>
            <a:r>
              <a:rPr kumimoji="1" lang="en-US" altLang="ko-Kore-KR" dirty="0"/>
              <a:t>EMOTIV EPOC X</a:t>
            </a:r>
            <a:endParaRPr kumimoji="1" lang="ko-Kore-KR" altLang="en-US" dirty="0"/>
          </a:p>
        </p:txBody>
      </p:sp>
      <p:sp>
        <p:nvSpPr>
          <p:cNvPr id="3" name="내용 개체 틀 2">
            <a:extLst>
              <a:ext uri="{FF2B5EF4-FFF2-40B4-BE49-F238E27FC236}">
                <a16:creationId xmlns:a16="http://schemas.microsoft.com/office/drawing/2014/main" id="{5DA920D2-84A3-DA52-6EB8-72C368042882}"/>
              </a:ext>
            </a:extLst>
          </p:cNvPr>
          <p:cNvSpPr>
            <a:spLocks noGrp="1"/>
          </p:cNvSpPr>
          <p:nvPr>
            <p:ph idx="1"/>
          </p:nvPr>
        </p:nvSpPr>
        <p:spPr/>
        <p:txBody>
          <a:bodyPr/>
          <a:lstStyle/>
          <a:p>
            <a:r>
              <a:rPr kumimoji="1" lang="en-US" altLang="ko-Kore-KR" dirty="0"/>
              <a:t>1</a:t>
            </a:r>
            <a:r>
              <a:rPr kumimoji="1" lang="en-US" altLang="ko-KR" dirty="0"/>
              <a:t>4</a:t>
            </a:r>
            <a:r>
              <a:rPr kumimoji="1" lang="ko-KR" altLang="en-US" dirty="0"/>
              <a:t> </a:t>
            </a:r>
            <a:r>
              <a:rPr kumimoji="1" lang="en-US" altLang="ko-KR" dirty="0"/>
              <a:t>channel EEG for whole brain sensing</a:t>
            </a:r>
          </a:p>
          <a:p>
            <a:r>
              <a:rPr kumimoji="1" lang="en-US" altLang="ko-Kore-KR" dirty="0"/>
              <a:t>Saline Based Electrodes</a:t>
            </a:r>
          </a:p>
          <a:p>
            <a:pPr lvl="1"/>
            <a:r>
              <a:rPr kumimoji="1" lang="en-US" altLang="ko-Kore-KR" dirty="0"/>
              <a:t>Easy to hydrate</a:t>
            </a:r>
          </a:p>
          <a:p>
            <a:r>
              <a:rPr kumimoji="1" lang="en-US" altLang="ko-Kore-KR" dirty="0"/>
              <a:t>Bluetooth Wireless </a:t>
            </a:r>
          </a:p>
          <a:p>
            <a:r>
              <a:rPr kumimoji="1" lang="en-US" altLang="ko-Kore-KR" dirty="0"/>
              <a:t>9-axis motion sensor</a:t>
            </a:r>
          </a:p>
          <a:p>
            <a:pPr lvl="1"/>
            <a:r>
              <a:rPr kumimoji="1" lang="en-US" altLang="ko-Kore-KR" dirty="0"/>
              <a:t>Detect head movements</a:t>
            </a:r>
            <a:endParaRPr kumimoji="1" lang="ko-Kore-KR" altLang="en-US" dirty="0"/>
          </a:p>
        </p:txBody>
      </p:sp>
      <p:grpSp>
        <p:nvGrpSpPr>
          <p:cNvPr id="15" name="그룹 14">
            <a:extLst>
              <a:ext uri="{FF2B5EF4-FFF2-40B4-BE49-F238E27FC236}">
                <a16:creationId xmlns:a16="http://schemas.microsoft.com/office/drawing/2014/main" id="{DCA2A8FF-62D3-D6F5-6024-BF66456ABEF0}"/>
              </a:ext>
            </a:extLst>
          </p:cNvPr>
          <p:cNvGrpSpPr/>
          <p:nvPr/>
        </p:nvGrpSpPr>
        <p:grpSpPr>
          <a:xfrm>
            <a:off x="4717044" y="3907552"/>
            <a:ext cx="3886318" cy="2585323"/>
            <a:chOff x="3919377" y="3750338"/>
            <a:chExt cx="3886318" cy="2585323"/>
          </a:xfrm>
        </p:grpSpPr>
        <p:grpSp>
          <p:nvGrpSpPr>
            <p:cNvPr id="4" name="그룹 3">
              <a:extLst>
                <a:ext uri="{FF2B5EF4-FFF2-40B4-BE49-F238E27FC236}">
                  <a16:creationId xmlns:a16="http://schemas.microsoft.com/office/drawing/2014/main" id="{C6B63DF3-A503-3426-35CD-05D4C414508F}"/>
                </a:ext>
              </a:extLst>
            </p:cNvPr>
            <p:cNvGrpSpPr>
              <a:grpSpLocks noChangeAspect="1"/>
            </p:cNvGrpSpPr>
            <p:nvPr/>
          </p:nvGrpSpPr>
          <p:grpSpPr>
            <a:xfrm>
              <a:off x="3919377" y="3750338"/>
              <a:ext cx="3886318" cy="2585323"/>
              <a:chOff x="6370901" y="2769132"/>
              <a:chExt cx="5157259" cy="3430800"/>
            </a:xfrm>
          </p:grpSpPr>
          <p:sp>
            <p:nvSpPr>
              <p:cNvPr id="5" name="모서리가 둥근 직사각형 4">
                <a:extLst>
                  <a:ext uri="{FF2B5EF4-FFF2-40B4-BE49-F238E27FC236}">
                    <a16:creationId xmlns:a16="http://schemas.microsoft.com/office/drawing/2014/main" id="{F98CE3A5-5FEC-C4FE-6BBE-7049631A1D77}"/>
                  </a:ext>
                </a:extLst>
              </p:cNvPr>
              <p:cNvSpPr/>
              <p:nvPr/>
            </p:nvSpPr>
            <p:spPr>
              <a:xfrm>
                <a:off x="6370901" y="2769132"/>
                <a:ext cx="5146765" cy="3430800"/>
              </a:xfrm>
              <a:prstGeom prst="roundRect">
                <a:avLst/>
              </a:prstGeom>
              <a:solidFill>
                <a:schemeClr val="bg1">
                  <a:alpha val="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6" name="Picture 2" descr="MCN System">
                <a:extLst>
                  <a:ext uri="{FF2B5EF4-FFF2-40B4-BE49-F238E27FC236}">
                    <a16:creationId xmlns:a16="http://schemas.microsoft.com/office/drawing/2014/main" id="{15BC05CD-BCA8-2F5F-5FFD-BF1499179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989" y="2769132"/>
                <a:ext cx="5150171" cy="34308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타원 6">
              <a:extLst>
                <a:ext uri="{FF2B5EF4-FFF2-40B4-BE49-F238E27FC236}">
                  <a16:creationId xmlns:a16="http://schemas.microsoft.com/office/drawing/2014/main" id="{361C8863-0ED7-3732-1076-797A96558805}"/>
                </a:ext>
              </a:extLst>
            </p:cNvPr>
            <p:cNvSpPr/>
            <p:nvPr/>
          </p:nvSpPr>
          <p:spPr>
            <a:xfrm>
              <a:off x="4812000" y="4321954"/>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타원 7">
              <a:extLst>
                <a:ext uri="{FF2B5EF4-FFF2-40B4-BE49-F238E27FC236}">
                  <a16:creationId xmlns:a16="http://schemas.microsoft.com/office/drawing/2014/main" id="{F29790E9-5CC1-2D2E-947D-2244B06A7B6B}"/>
                </a:ext>
              </a:extLst>
            </p:cNvPr>
            <p:cNvSpPr/>
            <p:nvPr/>
          </p:nvSpPr>
          <p:spPr>
            <a:xfrm>
              <a:off x="4334921" y="4473752"/>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타원 8">
              <a:extLst>
                <a:ext uri="{FF2B5EF4-FFF2-40B4-BE49-F238E27FC236}">
                  <a16:creationId xmlns:a16="http://schemas.microsoft.com/office/drawing/2014/main" id="{2CC80F37-D545-F97F-A66C-6103F1886315}"/>
                </a:ext>
              </a:extLst>
            </p:cNvPr>
            <p:cNvSpPr/>
            <p:nvPr/>
          </p:nvSpPr>
          <p:spPr>
            <a:xfrm>
              <a:off x="4707186" y="4531580"/>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타원 9">
              <a:extLst>
                <a:ext uri="{FF2B5EF4-FFF2-40B4-BE49-F238E27FC236}">
                  <a16:creationId xmlns:a16="http://schemas.microsoft.com/office/drawing/2014/main" id="{02C28F92-19DE-5D12-D78B-AD36214468E9}"/>
                </a:ext>
              </a:extLst>
            </p:cNvPr>
            <p:cNvSpPr/>
            <p:nvPr/>
          </p:nvSpPr>
          <p:spPr>
            <a:xfrm>
              <a:off x="4425276" y="4762890"/>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타원 10">
              <a:extLst>
                <a:ext uri="{FF2B5EF4-FFF2-40B4-BE49-F238E27FC236}">
                  <a16:creationId xmlns:a16="http://schemas.microsoft.com/office/drawing/2014/main" id="{8C01681E-C4E1-C91C-2EFD-DEB8D76CF564}"/>
                </a:ext>
              </a:extLst>
            </p:cNvPr>
            <p:cNvSpPr/>
            <p:nvPr/>
          </p:nvSpPr>
          <p:spPr>
            <a:xfrm>
              <a:off x="4165052" y="5012272"/>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타원 11">
              <a:extLst>
                <a:ext uri="{FF2B5EF4-FFF2-40B4-BE49-F238E27FC236}">
                  <a16:creationId xmlns:a16="http://schemas.microsoft.com/office/drawing/2014/main" id="{523EE4DC-05BE-1CE1-46FF-A2D5870BE482}"/>
                </a:ext>
              </a:extLst>
            </p:cNvPr>
            <p:cNvSpPr/>
            <p:nvPr/>
          </p:nvSpPr>
          <p:spPr>
            <a:xfrm>
              <a:off x="4345763" y="5568863"/>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타원 12">
              <a:extLst>
                <a:ext uri="{FF2B5EF4-FFF2-40B4-BE49-F238E27FC236}">
                  <a16:creationId xmlns:a16="http://schemas.microsoft.com/office/drawing/2014/main" id="{14A75A82-8979-F637-D8BE-78D2D1D62A1B}"/>
                </a:ext>
              </a:extLst>
            </p:cNvPr>
            <p:cNvSpPr/>
            <p:nvPr/>
          </p:nvSpPr>
          <p:spPr>
            <a:xfrm>
              <a:off x="4804770" y="5915829"/>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타원 13">
              <a:extLst>
                <a:ext uri="{FF2B5EF4-FFF2-40B4-BE49-F238E27FC236}">
                  <a16:creationId xmlns:a16="http://schemas.microsoft.com/office/drawing/2014/main" id="{D9024C6C-452F-2B4A-5B35-0B0C77FC0F24}"/>
                </a:ext>
              </a:extLst>
            </p:cNvPr>
            <p:cNvSpPr/>
            <p:nvPr/>
          </p:nvSpPr>
          <p:spPr>
            <a:xfrm>
              <a:off x="5375818" y="5915829"/>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9" name="타원 18">
              <a:extLst>
                <a:ext uri="{FF2B5EF4-FFF2-40B4-BE49-F238E27FC236}">
                  <a16:creationId xmlns:a16="http://schemas.microsoft.com/office/drawing/2014/main" id="{CD290200-EC2F-5406-C6A5-764BDA4ACDB3}"/>
                </a:ext>
              </a:extLst>
            </p:cNvPr>
            <p:cNvSpPr/>
            <p:nvPr/>
          </p:nvSpPr>
          <p:spPr>
            <a:xfrm>
              <a:off x="5856511" y="5568863"/>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0" name="타원 19">
              <a:extLst>
                <a:ext uri="{FF2B5EF4-FFF2-40B4-BE49-F238E27FC236}">
                  <a16:creationId xmlns:a16="http://schemas.microsoft.com/office/drawing/2014/main" id="{8296C455-54CF-163E-1F15-FEF56D3CB96C}"/>
                </a:ext>
              </a:extLst>
            </p:cNvPr>
            <p:cNvSpPr/>
            <p:nvPr/>
          </p:nvSpPr>
          <p:spPr>
            <a:xfrm>
              <a:off x="6026380" y="5012272"/>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1" name="타원 20">
              <a:extLst>
                <a:ext uri="{FF2B5EF4-FFF2-40B4-BE49-F238E27FC236}">
                  <a16:creationId xmlns:a16="http://schemas.microsoft.com/office/drawing/2014/main" id="{85EC14EA-9A22-54B8-7271-818B32E6F374}"/>
                </a:ext>
              </a:extLst>
            </p:cNvPr>
            <p:cNvSpPr/>
            <p:nvPr/>
          </p:nvSpPr>
          <p:spPr>
            <a:xfrm>
              <a:off x="5766156" y="4773733"/>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2" name="타원 21">
              <a:extLst>
                <a:ext uri="{FF2B5EF4-FFF2-40B4-BE49-F238E27FC236}">
                  <a16:creationId xmlns:a16="http://schemas.microsoft.com/office/drawing/2014/main" id="{D0918342-69F9-E04B-F6F9-E61EA512B8C7}"/>
                </a:ext>
              </a:extLst>
            </p:cNvPr>
            <p:cNvSpPr/>
            <p:nvPr/>
          </p:nvSpPr>
          <p:spPr>
            <a:xfrm>
              <a:off x="5495088" y="4538808"/>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3" name="타원 22">
              <a:extLst>
                <a:ext uri="{FF2B5EF4-FFF2-40B4-BE49-F238E27FC236}">
                  <a16:creationId xmlns:a16="http://schemas.microsoft.com/office/drawing/2014/main" id="{890858D5-622C-D593-E3B6-FF21A57B0668}"/>
                </a:ext>
              </a:extLst>
            </p:cNvPr>
            <p:cNvSpPr/>
            <p:nvPr/>
          </p:nvSpPr>
          <p:spPr>
            <a:xfrm>
              <a:off x="5379433" y="4318340"/>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타원 15">
              <a:extLst>
                <a:ext uri="{FF2B5EF4-FFF2-40B4-BE49-F238E27FC236}">
                  <a16:creationId xmlns:a16="http://schemas.microsoft.com/office/drawing/2014/main" id="{CA4947D1-E8DB-671D-5966-B406653F1A49}"/>
                </a:ext>
              </a:extLst>
            </p:cNvPr>
            <p:cNvSpPr/>
            <p:nvPr/>
          </p:nvSpPr>
          <p:spPr>
            <a:xfrm>
              <a:off x="5836462" y="4464127"/>
              <a:ext cx="176400" cy="177097"/>
            </a:xfrm>
            <a:prstGeom prst="ellipse">
              <a:avLst/>
            </a:prstGeom>
            <a:noFill/>
            <a:ln w="38100">
              <a:gradFill flip="none" rotWithShape="1">
                <a:gsLst>
                  <a:gs pos="0">
                    <a:srgbClr val="DC6E92"/>
                  </a:gs>
                  <a:gs pos="33000">
                    <a:srgbClr val="DCE0E7"/>
                  </a:gs>
                  <a:gs pos="67000">
                    <a:srgbClr val="3CB9A5"/>
                  </a:gs>
                  <a:gs pos="100000">
                    <a:srgbClr val="2E2E57"/>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1026" name="Picture 2">
            <a:extLst>
              <a:ext uri="{FF2B5EF4-FFF2-40B4-BE49-F238E27FC236}">
                <a16:creationId xmlns:a16="http://schemas.microsoft.com/office/drawing/2014/main" id="{E82AE638-7620-4A3D-B298-D20243721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800" y="1900301"/>
            <a:ext cx="3314733" cy="459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22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7C076E-06FB-EB88-1A3F-224145C38D3F}"/>
              </a:ext>
            </a:extLst>
          </p:cNvPr>
          <p:cNvSpPr>
            <a:spLocks noGrp="1"/>
          </p:cNvSpPr>
          <p:nvPr>
            <p:ph type="title"/>
          </p:nvPr>
        </p:nvSpPr>
        <p:spPr/>
        <p:txBody>
          <a:bodyPr>
            <a:normAutofit/>
          </a:bodyPr>
          <a:lstStyle/>
          <a:p>
            <a:r>
              <a:rPr kumimoji="1" lang="en-US" altLang="ko-KR" sz="3600" dirty="0" err="1"/>
              <a:t>Youtube</a:t>
            </a:r>
            <a:r>
              <a:rPr kumimoji="1" lang="en-US" altLang="ko-KR" sz="3600" dirty="0"/>
              <a:t> Video : experimented with using EMOTIV’s EPOC X</a:t>
            </a:r>
            <a:endParaRPr kumimoji="1" lang="ko-Kore-KR" altLang="en-US" sz="3600" dirty="0"/>
          </a:p>
        </p:txBody>
      </p:sp>
      <p:sp>
        <p:nvSpPr>
          <p:cNvPr id="3" name="내용 개체 틀 2">
            <a:extLst>
              <a:ext uri="{FF2B5EF4-FFF2-40B4-BE49-F238E27FC236}">
                <a16:creationId xmlns:a16="http://schemas.microsoft.com/office/drawing/2014/main" id="{6174AC98-8ADA-377B-0493-68C8789F7F3F}"/>
              </a:ext>
            </a:extLst>
          </p:cNvPr>
          <p:cNvSpPr>
            <a:spLocks noGrp="1"/>
          </p:cNvSpPr>
          <p:nvPr>
            <p:ph idx="1"/>
          </p:nvPr>
        </p:nvSpPr>
        <p:spPr/>
        <p:txBody>
          <a:bodyPr/>
          <a:lstStyle/>
          <a:p>
            <a:r>
              <a:rPr lang="en" altLang="ko-Kore-KR" b="1" i="0" dirty="0">
                <a:solidFill>
                  <a:srgbClr val="3CB9A5"/>
                </a:solidFill>
                <a:effectLst/>
                <a:latin typeface="YouTube Sans"/>
                <a:hlinkClick r:id="rId3">
                  <a:extLst>
                    <a:ext uri="{A12FA001-AC4F-418D-AE19-62706E023703}">
                      <ahyp:hlinkClr xmlns:ahyp="http://schemas.microsoft.com/office/drawing/2018/hyperlinkcolor" val="tx"/>
                    </a:ext>
                  </a:extLst>
                </a:hlinkClick>
              </a:rPr>
              <a:t>Controlling Electronics with my Mind! | EEG Brain Computer Interface</a:t>
            </a:r>
            <a:endParaRPr lang="en" altLang="ko-Kore-KR" b="1" i="0" dirty="0">
              <a:solidFill>
                <a:srgbClr val="3CB9A5"/>
              </a:solidFill>
              <a:effectLst/>
              <a:latin typeface="YouTube Sans"/>
            </a:endParaRPr>
          </a:p>
          <a:p>
            <a:endParaRPr kumimoji="1" lang="en" altLang="ko-Kore-KR" dirty="0">
              <a:hlinkClick r:id="rId4"/>
            </a:endParaRPr>
          </a:p>
        </p:txBody>
      </p:sp>
    </p:spTree>
    <p:extLst>
      <p:ext uri="{BB962C8B-B14F-4D97-AF65-F5344CB8AC3E}">
        <p14:creationId xmlns:p14="http://schemas.microsoft.com/office/powerpoint/2010/main" val="3849501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C49A85-288F-A3C5-2A33-215FCFFD6932}"/>
              </a:ext>
            </a:extLst>
          </p:cNvPr>
          <p:cNvSpPr>
            <a:spLocks noGrp="1"/>
          </p:cNvSpPr>
          <p:nvPr>
            <p:ph type="title"/>
          </p:nvPr>
        </p:nvSpPr>
        <p:spPr/>
        <p:txBody>
          <a:bodyPr/>
          <a:lstStyle/>
          <a:p>
            <a:r>
              <a:rPr kumimoji="1" lang="en-US" altLang="ko-Kore-KR" dirty="0"/>
              <a:t>Various wearable EEG devices</a:t>
            </a:r>
            <a:endParaRPr kumimoji="1" lang="ko-Kore-KR" altLang="en-US" dirty="0"/>
          </a:p>
        </p:txBody>
      </p:sp>
      <p:sp>
        <p:nvSpPr>
          <p:cNvPr id="3" name="내용 개체 틀 2">
            <a:extLst>
              <a:ext uri="{FF2B5EF4-FFF2-40B4-BE49-F238E27FC236}">
                <a16:creationId xmlns:a16="http://schemas.microsoft.com/office/drawing/2014/main" id="{10C49C93-8853-AAE8-0295-D5E7DDF9D00F}"/>
              </a:ext>
            </a:extLst>
          </p:cNvPr>
          <p:cNvSpPr>
            <a:spLocks noGrp="1"/>
          </p:cNvSpPr>
          <p:nvPr>
            <p:ph idx="1"/>
          </p:nvPr>
        </p:nvSpPr>
        <p:spPr>
          <a:xfrm>
            <a:off x="838200" y="1825625"/>
            <a:ext cx="7468402" cy="4351338"/>
          </a:xfrm>
        </p:spPr>
        <p:txBody>
          <a:bodyPr/>
          <a:lstStyle/>
          <a:p>
            <a:r>
              <a:rPr kumimoji="1" lang="en-US" altLang="ko-Kore-KR" dirty="0"/>
              <a:t>There are more various wearable EEG devices like image</a:t>
            </a:r>
          </a:p>
          <a:p>
            <a:r>
              <a:rPr kumimoji="1" lang="en-US" altLang="ko-Kore-KR" dirty="0"/>
              <a:t>Each of them has there own characteristics like for gaming, medical, fitness, .</a:t>
            </a:r>
            <a:r>
              <a:rPr kumimoji="1" lang="en-US" altLang="ko-Kore-KR" dirty="0" err="1"/>
              <a:t>etc</a:t>
            </a:r>
            <a:endParaRPr kumimoji="1" lang="ko-Kore-KR" altLang="en-US" dirty="0"/>
          </a:p>
        </p:txBody>
      </p:sp>
      <p:pic>
        <p:nvPicPr>
          <p:cNvPr id="4" name="그림 3">
            <a:extLst>
              <a:ext uri="{FF2B5EF4-FFF2-40B4-BE49-F238E27FC236}">
                <a16:creationId xmlns:a16="http://schemas.microsoft.com/office/drawing/2014/main" id="{C4594098-F7BC-646F-4DE3-7827895C74B3}"/>
              </a:ext>
            </a:extLst>
          </p:cNvPr>
          <p:cNvPicPr>
            <a:picLocks noChangeAspect="1"/>
          </p:cNvPicPr>
          <p:nvPr/>
        </p:nvPicPr>
        <p:blipFill>
          <a:blip r:embed="rId3"/>
          <a:stretch>
            <a:fillRect/>
          </a:stretch>
        </p:blipFill>
        <p:spPr>
          <a:xfrm>
            <a:off x="8435541" y="1693637"/>
            <a:ext cx="3158406" cy="4615314"/>
          </a:xfrm>
          <a:prstGeom prst="rect">
            <a:avLst/>
          </a:prstGeom>
        </p:spPr>
      </p:pic>
    </p:spTree>
    <p:extLst>
      <p:ext uri="{BB962C8B-B14F-4D97-AF65-F5344CB8AC3E}">
        <p14:creationId xmlns:p14="http://schemas.microsoft.com/office/powerpoint/2010/main" val="17455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546342-7BC8-4FA9-DE2B-7A29A5DAFD12}"/>
              </a:ext>
            </a:extLst>
          </p:cNvPr>
          <p:cNvSpPr>
            <a:spLocks noGrp="1"/>
          </p:cNvSpPr>
          <p:nvPr>
            <p:ph type="title"/>
          </p:nvPr>
        </p:nvSpPr>
        <p:spPr/>
        <p:txBody>
          <a:bodyPr/>
          <a:lstStyle/>
          <a:p>
            <a:r>
              <a:rPr kumimoji="1" lang="en-US" altLang="ko-Kore-KR" dirty="0"/>
              <a:t>EEG &amp; sleep</a:t>
            </a:r>
            <a:endParaRPr kumimoji="1" lang="ko-Kore-KR" altLang="en-US" dirty="0"/>
          </a:p>
        </p:txBody>
      </p:sp>
      <p:sp>
        <p:nvSpPr>
          <p:cNvPr id="3" name="텍스트 개체 틀 2">
            <a:extLst>
              <a:ext uri="{FF2B5EF4-FFF2-40B4-BE49-F238E27FC236}">
                <a16:creationId xmlns:a16="http://schemas.microsoft.com/office/drawing/2014/main" id="{DCD2AE8A-DCDE-0975-F6E6-91D4988ECA36}"/>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2086246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2D794AA7-DCB4-996B-4473-DFA7F494E340}"/>
              </a:ext>
            </a:extLst>
          </p:cNvPr>
          <p:cNvPicPr>
            <a:picLocks noChangeAspect="1"/>
          </p:cNvPicPr>
          <p:nvPr/>
        </p:nvPicPr>
        <p:blipFill>
          <a:blip r:embed="rId3"/>
          <a:stretch>
            <a:fillRect/>
          </a:stretch>
        </p:blipFill>
        <p:spPr>
          <a:xfrm>
            <a:off x="5331327" y="3825242"/>
            <a:ext cx="5300162" cy="1857378"/>
          </a:xfrm>
          <a:prstGeom prst="rect">
            <a:avLst/>
          </a:prstGeom>
        </p:spPr>
      </p:pic>
      <p:sp>
        <p:nvSpPr>
          <p:cNvPr id="2" name="제목 1">
            <a:extLst>
              <a:ext uri="{FF2B5EF4-FFF2-40B4-BE49-F238E27FC236}">
                <a16:creationId xmlns:a16="http://schemas.microsoft.com/office/drawing/2014/main" id="{D65559D5-923E-978E-077C-76FD9A9A96B8}"/>
              </a:ext>
            </a:extLst>
          </p:cNvPr>
          <p:cNvSpPr>
            <a:spLocks noGrp="1"/>
          </p:cNvSpPr>
          <p:nvPr>
            <p:ph type="title"/>
          </p:nvPr>
        </p:nvSpPr>
        <p:spPr/>
        <p:txBody>
          <a:bodyPr/>
          <a:lstStyle/>
          <a:p>
            <a:r>
              <a:rPr kumimoji="1" lang="en-US" altLang="ko-Kore-KR" dirty="0"/>
              <a:t>EEG</a:t>
            </a:r>
            <a:r>
              <a:rPr kumimoji="1" lang="ko-KR" altLang="en-US" dirty="0"/>
              <a:t> </a:t>
            </a:r>
            <a:r>
              <a:rPr kumimoji="1" lang="en-US" altLang="ko-KR" dirty="0"/>
              <a:t>&amp;</a:t>
            </a:r>
            <a:r>
              <a:rPr kumimoji="1" lang="ko-KR" altLang="en-US" dirty="0"/>
              <a:t> </a:t>
            </a:r>
            <a:r>
              <a:rPr kumimoji="1" lang="en-US" altLang="ko-KR" dirty="0"/>
              <a:t>sleep </a:t>
            </a:r>
            <a:endParaRPr kumimoji="1" lang="ko-Kore-KR" altLang="en-US" dirty="0"/>
          </a:p>
        </p:txBody>
      </p:sp>
      <p:grpSp>
        <p:nvGrpSpPr>
          <p:cNvPr id="9" name="그룹 8">
            <a:extLst>
              <a:ext uri="{FF2B5EF4-FFF2-40B4-BE49-F238E27FC236}">
                <a16:creationId xmlns:a16="http://schemas.microsoft.com/office/drawing/2014/main" id="{A0AA8759-02CE-8717-DF9A-8013BD716A71}"/>
              </a:ext>
            </a:extLst>
          </p:cNvPr>
          <p:cNvGrpSpPr>
            <a:grpSpLocks noChangeAspect="1"/>
          </p:cNvGrpSpPr>
          <p:nvPr/>
        </p:nvGrpSpPr>
        <p:grpSpPr>
          <a:xfrm>
            <a:off x="1868011" y="1802630"/>
            <a:ext cx="2954933" cy="1863794"/>
            <a:chOff x="533400" y="1690688"/>
            <a:chExt cx="3627119" cy="2287769"/>
          </a:xfrm>
        </p:grpSpPr>
        <p:pic>
          <p:nvPicPr>
            <p:cNvPr id="6" name="그림 5">
              <a:extLst>
                <a:ext uri="{FF2B5EF4-FFF2-40B4-BE49-F238E27FC236}">
                  <a16:creationId xmlns:a16="http://schemas.microsoft.com/office/drawing/2014/main" id="{00D129CF-DED7-F6C5-BACF-815CB7240CA3}"/>
                </a:ext>
              </a:extLst>
            </p:cNvPr>
            <p:cNvPicPr>
              <a:picLocks noChangeAspect="1"/>
            </p:cNvPicPr>
            <p:nvPr/>
          </p:nvPicPr>
          <p:blipFill rotWithShape="1">
            <a:blip r:embed="rId4"/>
            <a:srcRect l="242"/>
            <a:stretch/>
          </p:blipFill>
          <p:spPr>
            <a:xfrm>
              <a:off x="533400" y="1690688"/>
              <a:ext cx="3627119" cy="2287769"/>
            </a:xfrm>
            <a:prstGeom prst="rect">
              <a:avLst/>
            </a:prstGeom>
          </p:spPr>
        </p:pic>
        <p:sp>
          <p:nvSpPr>
            <p:cNvPr id="7" name="직사각형 6">
              <a:extLst>
                <a:ext uri="{FF2B5EF4-FFF2-40B4-BE49-F238E27FC236}">
                  <a16:creationId xmlns:a16="http://schemas.microsoft.com/office/drawing/2014/main" id="{AA035D97-E854-CFE9-4B31-C64A3B259D21}"/>
                </a:ext>
              </a:extLst>
            </p:cNvPr>
            <p:cNvSpPr/>
            <p:nvPr/>
          </p:nvSpPr>
          <p:spPr>
            <a:xfrm>
              <a:off x="553212" y="1940853"/>
              <a:ext cx="3488095" cy="129321"/>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rgbClr val="DC6E92"/>
                  </a:solidFill>
                </a:rPr>
                <a:t>Symmetrical peak waves </a:t>
              </a:r>
              <a:r>
                <a:rPr kumimoji="1" lang="en-US" altLang="ko-KR" sz="700" dirty="0">
                  <a:solidFill>
                    <a:srgbClr val="3CB9A5"/>
                  </a:solidFill>
                </a:rPr>
                <a:t>in both central parts(C3,4) and floor parts (P3,4)</a:t>
              </a:r>
              <a:endParaRPr kumimoji="1" lang="ko-Kore-KR" altLang="en-US" sz="700" dirty="0">
                <a:solidFill>
                  <a:srgbClr val="DC6E92"/>
                </a:solidFill>
              </a:endParaRPr>
            </a:p>
          </p:txBody>
        </p:sp>
        <p:sp>
          <p:nvSpPr>
            <p:cNvPr id="8" name="직사각형 7">
              <a:extLst>
                <a:ext uri="{FF2B5EF4-FFF2-40B4-BE49-F238E27FC236}">
                  <a16:creationId xmlns:a16="http://schemas.microsoft.com/office/drawing/2014/main" id="{84E26A4B-C3F1-8CB2-07A1-1E3052CEE8FE}"/>
                </a:ext>
              </a:extLst>
            </p:cNvPr>
            <p:cNvSpPr/>
            <p:nvPr/>
          </p:nvSpPr>
          <p:spPr>
            <a:xfrm>
              <a:off x="566929" y="2987842"/>
              <a:ext cx="3217123" cy="134835"/>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700" dirty="0">
                  <a:solidFill>
                    <a:srgbClr val="DC6E92"/>
                  </a:solidFill>
                </a:rPr>
                <a:t>Positive sharp wave (POSTs) at the back of the head (O1, O2)</a:t>
              </a:r>
              <a:endParaRPr kumimoji="1" lang="ko-Kore-KR" altLang="en-US" sz="700" dirty="0">
                <a:solidFill>
                  <a:srgbClr val="DC6E92"/>
                </a:solidFill>
              </a:endParaRPr>
            </a:p>
          </p:txBody>
        </p:sp>
      </p:grpSp>
      <p:sp>
        <p:nvSpPr>
          <p:cNvPr id="10" name="TextBox 9">
            <a:extLst>
              <a:ext uri="{FF2B5EF4-FFF2-40B4-BE49-F238E27FC236}">
                <a16:creationId xmlns:a16="http://schemas.microsoft.com/office/drawing/2014/main" id="{721175EA-4076-9A2D-3BA7-D0A5363C48AE}"/>
              </a:ext>
            </a:extLst>
          </p:cNvPr>
          <p:cNvSpPr txBox="1"/>
          <p:nvPr/>
        </p:nvSpPr>
        <p:spPr>
          <a:xfrm>
            <a:off x="1868011" y="1473759"/>
            <a:ext cx="2370008" cy="276999"/>
          </a:xfrm>
          <a:prstGeom prst="rect">
            <a:avLst/>
          </a:prstGeom>
          <a:noFill/>
        </p:spPr>
        <p:txBody>
          <a:bodyPr wrap="none" rtlCol="0">
            <a:spAutoFit/>
          </a:bodyPr>
          <a:lstStyle/>
          <a:p>
            <a:r>
              <a:rPr kumimoji="1" lang="en" altLang="ko-KR" sz="1200" dirty="0">
                <a:solidFill>
                  <a:srgbClr val="3CB9A5"/>
                </a:solidFill>
              </a:rPr>
              <a:t>Drowsiness and Stage 1 - Non-REM</a:t>
            </a:r>
            <a:endParaRPr kumimoji="1" lang="ko-Kore-KR" altLang="en-US" sz="1200" dirty="0">
              <a:solidFill>
                <a:srgbClr val="3CB9A5"/>
              </a:solidFill>
            </a:endParaRPr>
          </a:p>
        </p:txBody>
      </p:sp>
      <p:pic>
        <p:nvPicPr>
          <p:cNvPr id="11" name="그림 10">
            <a:extLst>
              <a:ext uri="{FF2B5EF4-FFF2-40B4-BE49-F238E27FC236}">
                <a16:creationId xmlns:a16="http://schemas.microsoft.com/office/drawing/2014/main" id="{7C782932-BBD3-1A47-19D2-59E83518E640}"/>
              </a:ext>
            </a:extLst>
          </p:cNvPr>
          <p:cNvPicPr>
            <a:picLocks noChangeAspect="1"/>
          </p:cNvPicPr>
          <p:nvPr/>
        </p:nvPicPr>
        <p:blipFill>
          <a:blip r:embed="rId5"/>
          <a:stretch>
            <a:fillRect/>
          </a:stretch>
        </p:blipFill>
        <p:spPr>
          <a:xfrm>
            <a:off x="5331327" y="1795038"/>
            <a:ext cx="5291138" cy="1878354"/>
          </a:xfrm>
          <a:prstGeom prst="rect">
            <a:avLst/>
          </a:prstGeom>
        </p:spPr>
      </p:pic>
      <p:sp>
        <p:nvSpPr>
          <p:cNvPr id="12" name="직사각형 11">
            <a:extLst>
              <a:ext uri="{FF2B5EF4-FFF2-40B4-BE49-F238E27FC236}">
                <a16:creationId xmlns:a16="http://schemas.microsoft.com/office/drawing/2014/main" id="{7251B4B4-A274-ED53-976F-E0CEA66550A8}"/>
              </a:ext>
            </a:extLst>
          </p:cNvPr>
          <p:cNvSpPr/>
          <p:nvPr/>
        </p:nvSpPr>
        <p:spPr>
          <a:xfrm>
            <a:off x="6811612" y="1798919"/>
            <a:ext cx="1016934" cy="187133"/>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rgbClr val="3CB9A5"/>
                </a:solidFill>
              </a:rPr>
              <a:t>Peak wave</a:t>
            </a:r>
            <a:endParaRPr kumimoji="1" lang="ko-Kore-KR" altLang="en-US" sz="900" dirty="0">
              <a:solidFill>
                <a:srgbClr val="3CB9A5"/>
              </a:solidFill>
            </a:endParaRPr>
          </a:p>
        </p:txBody>
      </p:sp>
      <p:sp>
        <p:nvSpPr>
          <p:cNvPr id="14" name="직사각형 13">
            <a:extLst>
              <a:ext uri="{FF2B5EF4-FFF2-40B4-BE49-F238E27FC236}">
                <a16:creationId xmlns:a16="http://schemas.microsoft.com/office/drawing/2014/main" id="{686D3E10-9F66-1935-C6F1-CE0F7D83F817}"/>
              </a:ext>
            </a:extLst>
          </p:cNvPr>
          <p:cNvSpPr/>
          <p:nvPr/>
        </p:nvSpPr>
        <p:spPr>
          <a:xfrm>
            <a:off x="8502451" y="1802630"/>
            <a:ext cx="1103021" cy="1500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rgbClr val="3CB9A5"/>
                </a:solidFill>
              </a:rPr>
              <a:t>P3, P4</a:t>
            </a:r>
            <a:endParaRPr kumimoji="1" lang="ko-Kore-KR" altLang="en-US" sz="900" dirty="0">
              <a:solidFill>
                <a:srgbClr val="3CB9A5"/>
              </a:solidFill>
            </a:endParaRPr>
          </a:p>
        </p:txBody>
      </p:sp>
      <p:sp>
        <p:nvSpPr>
          <p:cNvPr id="15" name="직사각형 14">
            <a:extLst>
              <a:ext uri="{FF2B5EF4-FFF2-40B4-BE49-F238E27FC236}">
                <a16:creationId xmlns:a16="http://schemas.microsoft.com/office/drawing/2014/main" id="{895C6FCF-D638-32F0-0B83-2DCE389E4748}"/>
              </a:ext>
            </a:extLst>
          </p:cNvPr>
          <p:cNvSpPr/>
          <p:nvPr/>
        </p:nvSpPr>
        <p:spPr>
          <a:xfrm>
            <a:off x="8636502" y="1950720"/>
            <a:ext cx="1016934" cy="1500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00" dirty="0">
                <a:solidFill>
                  <a:srgbClr val="3CB9A5"/>
                </a:solidFill>
              </a:rPr>
              <a:t>Sleep spindle</a:t>
            </a:r>
            <a:endParaRPr kumimoji="1" lang="ko-Kore-KR" altLang="en-US" sz="1000" dirty="0">
              <a:solidFill>
                <a:srgbClr val="3CB9A5"/>
              </a:solidFill>
            </a:endParaRPr>
          </a:p>
        </p:txBody>
      </p:sp>
      <p:sp>
        <p:nvSpPr>
          <p:cNvPr id="32" name="직사각형 31">
            <a:extLst>
              <a:ext uri="{FF2B5EF4-FFF2-40B4-BE49-F238E27FC236}">
                <a16:creationId xmlns:a16="http://schemas.microsoft.com/office/drawing/2014/main" id="{BADFD1BC-36E7-3FAB-D5EC-33D17316ED53}"/>
              </a:ext>
            </a:extLst>
          </p:cNvPr>
          <p:cNvSpPr/>
          <p:nvPr/>
        </p:nvSpPr>
        <p:spPr>
          <a:xfrm>
            <a:off x="5472490" y="4064968"/>
            <a:ext cx="1688885" cy="151298"/>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rgbClr val="3CB9A5"/>
                </a:solidFill>
              </a:rPr>
              <a:t>C4, P3, P4  -&gt; sleep spindle</a:t>
            </a:r>
            <a:endParaRPr kumimoji="1" lang="ko-Kore-KR" altLang="en-US" sz="900" dirty="0">
              <a:solidFill>
                <a:srgbClr val="3CB9A5"/>
              </a:solidFill>
            </a:endParaRPr>
          </a:p>
        </p:txBody>
      </p:sp>
      <p:sp>
        <p:nvSpPr>
          <p:cNvPr id="18" name="TextBox 17">
            <a:extLst>
              <a:ext uri="{FF2B5EF4-FFF2-40B4-BE49-F238E27FC236}">
                <a16:creationId xmlns:a16="http://schemas.microsoft.com/office/drawing/2014/main" id="{2D2E9D68-E319-3C43-3BFD-4459D423EF72}"/>
              </a:ext>
            </a:extLst>
          </p:cNvPr>
          <p:cNvSpPr txBox="1"/>
          <p:nvPr/>
        </p:nvSpPr>
        <p:spPr>
          <a:xfrm>
            <a:off x="6905897" y="1473759"/>
            <a:ext cx="2762103" cy="276999"/>
          </a:xfrm>
          <a:prstGeom prst="rect">
            <a:avLst/>
          </a:prstGeom>
          <a:noFill/>
        </p:spPr>
        <p:txBody>
          <a:bodyPr wrap="none" rtlCol="0">
            <a:spAutoFit/>
          </a:bodyPr>
          <a:lstStyle/>
          <a:p>
            <a:r>
              <a:rPr kumimoji="1" lang="en" altLang="ko-Kore-KR" sz="1200" dirty="0">
                <a:solidFill>
                  <a:srgbClr val="3CB9A5"/>
                </a:solidFill>
              </a:rPr>
              <a:t>Shallow Sleep phase (Stage 2) - Non-REM</a:t>
            </a:r>
            <a:endParaRPr kumimoji="1" lang="ko-Kore-KR" altLang="en-US" sz="1200" dirty="0">
              <a:solidFill>
                <a:srgbClr val="3CB9A5"/>
              </a:solidFill>
            </a:endParaRPr>
          </a:p>
        </p:txBody>
      </p:sp>
      <p:grpSp>
        <p:nvGrpSpPr>
          <p:cNvPr id="20" name="그룹 19">
            <a:extLst>
              <a:ext uri="{FF2B5EF4-FFF2-40B4-BE49-F238E27FC236}">
                <a16:creationId xmlns:a16="http://schemas.microsoft.com/office/drawing/2014/main" id="{4291ABFE-F00D-6A24-E745-9471E3B3F1A1}"/>
              </a:ext>
            </a:extLst>
          </p:cNvPr>
          <p:cNvGrpSpPr>
            <a:grpSpLocks noChangeAspect="1"/>
          </p:cNvGrpSpPr>
          <p:nvPr/>
        </p:nvGrpSpPr>
        <p:grpSpPr>
          <a:xfrm>
            <a:off x="1251145" y="3740253"/>
            <a:ext cx="3886318" cy="2585323"/>
            <a:chOff x="6370901" y="2769132"/>
            <a:chExt cx="5157259" cy="3430800"/>
          </a:xfrm>
        </p:grpSpPr>
        <p:sp>
          <p:nvSpPr>
            <p:cNvPr id="21" name="모서리가 둥근 직사각형 20">
              <a:extLst>
                <a:ext uri="{FF2B5EF4-FFF2-40B4-BE49-F238E27FC236}">
                  <a16:creationId xmlns:a16="http://schemas.microsoft.com/office/drawing/2014/main" id="{BA952AEE-5F7C-F608-2633-8F2DE6A440C4}"/>
                </a:ext>
              </a:extLst>
            </p:cNvPr>
            <p:cNvSpPr/>
            <p:nvPr/>
          </p:nvSpPr>
          <p:spPr>
            <a:xfrm>
              <a:off x="6370901" y="2769132"/>
              <a:ext cx="5146765" cy="3430800"/>
            </a:xfrm>
            <a:prstGeom prst="roundRect">
              <a:avLst/>
            </a:prstGeom>
            <a:solidFill>
              <a:schemeClr val="bg1">
                <a:alpha val="78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2" name="Picture 2" descr="MCN System">
              <a:extLst>
                <a:ext uri="{FF2B5EF4-FFF2-40B4-BE49-F238E27FC236}">
                  <a16:creationId xmlns:a16="http://schemas.microsoft.com/office/drawing/2014/main" id="{AD65C87A-E8E1-31C6-6BFB-CB46929DD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7989" y="2769132"/>
              <a:ext cx="5150171" cy="3430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직선 화살표 연결선 23">
            <a:extLst>
              <a:ext uri="{FF2B5EF4-FFF2-40B4-BE49-F238E27FC236}">
                <a16:creationId xmlns:a16="http://schemas.microsoft.com/office/drawing/2014/main" id="{892334F5-1B10-B79A-2BC5-ACAAC64CA865}"/>
              </a:ext>
            </a:extLst>
          </p:cNvPr>
          <p:cNvCxnSpPr/>
          <p:nvPr/>
        </p:nvCxnSpPr>
        <p:spPr>
          <a:xfrm>
            <a:off x="1895326" y="2273508"/>
            <a:ext cx="123349" cy="27481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직선 화살표 연결선 24">
            <a:extLst>
              <a:ext uri="{FF2B5EF4-FFF2-40B4-BE49-F238E27FC236}">
                <a16:creationId xmlns:a16="http://schemas.microsoft.com/office/drawing/2014/main" id="{255ED126-28F1-C806-4F57-16A4B8C908F0}"/>
              </a:ext>
            </a:extLst>
          </p:cNvPr>
          <p:cNvCxnSpPr>
            <a:cxnSpLocks/>
          </p:cNvCxnSpPr>
          <p:nvPr/>
        </p:nvCxnSpPr>
        <p:spPr>
          <a:xfrm>
            <a:off x="1925306" y="2613285"/>
            <a:ext cx="178314" cy="291308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 name="직선 화살표 연결선 28">
            <a:extLst>
              <a:ext uri="{FF2B5EF4-FFF2-40B4-BE49-F238E27FC236}">
                <a16:creationId xmlns:a16="http://schemas.microsoft.com/office/drawing/2014/main" id="{F8FD7467-A1FA-BE28-610D-B1584E2CA014}"/>
              </a:ext>
            </a:extLst>
          </p:cNvPr>
          <p:cNvCxnSpPr/>
          <p:nvPr/>
        </p:nvCxnSpPr>
        <p:spPr>
          <a:xfrm flipH="1">
            <a:off x="2163580" y="2498361"/>
            <a:ext cx="6667734" cy="3028013"/>
          </a:xfrm>
          <a:prstGeom prst="straightConnector1">
            <a:avLst/>
          </a:prstGeom>
          <a:ln w="9525">
            <a:solidFill>
              <a:srgbClr val="DC6E9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DC6715C-E5CB-3877-BF02-79D6AB7A34D7}"/>
              </a:ext>
            </a:extLst>
          </p:cNvPr>
          <p:cNvCxnSpPr>
            <a:cxnSpLocks/>
          </p:cNvCxnSpPr>
          <p:nvPr/>
        </p:nvCxnSpPr>
        <p:spPr>
          <a:xfrm flipH="1">
            <a:off x="2943068" y="2733656"/>
            <a:ext cx="5851162" cy="2802712"/>
          </a:xfrm>
          <a:prstGeom prst="straightConnector1">
            <a:avLst/>
          </a:prstGeom>
          <a:ln w="9525">
            <a:solidFill>
              <a:srgbClr val="DC6E92"/>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15A47588-A319-45FA-9E08-830477322E8B}"/>
              </a:ext>
            </a:extLst>
          </p:cNvPr>
          <p:cNvSpPr/>
          <p:nvPr/>
        </p:nvSpPr>
        <p:spPr>
          <a:xfrm>
            <a:off x="6285873" y="5449060"/>
            <a:ext cx="724953" cy="151298"/>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dirty="0">
                <a:solidFill>
                  <a:srgbClr val="DC6E92"/>
                </a:solidFill>
              </a:rPr>
              <a:t>K- complex</a:t>
            </a:r>
            <a:endParaRPr kumimoji="1" lang="ko-Kore-KR" altLang="en-US" sz="900" dirty="0">
              <a:solidFill>
                <a:srgbClr val="DC6E92"/>
              </a:solidFill>
            </a:endParaRPr>
          </a:p>
        </p:txBody>
      </p:sp>
      <p:sp>
        <p:nvSpPr>
          <p:cNvPr id="35" name="TextBox 34">
            <a:extLst>
              <a:ext uri="{FF2B5EF4-FFF2-40B4-BE49-F238E27FC236}">
                <a16:creationId xmlns:a16="http://schemas.microsoft.com/office/drawing/2014/main" id="{EAA55581-3FDC-7181-FF87-C61A92506D7C}"/>
              </a:ext>
            </a:extLst>
          </p:cNvPr>
          <p:cNvSpPr txBox="1"/>
          <p:nvPr/>
        </p:nvSpPr>
        <p:spPr>
          <a:xfrm>
            <a:off x="5331327" y="5691342"/>
            <a:ext cx="3788666" cy="646331"/>
          </a:xfrm>
          <a:prstGeom prst="rect">
            <a:avLst/>
          </a:prstGeom>
          <a:noFill/>
        </p:spPr>
        <p:txBody>
          <a:bodyPr wrap="none" rtlCol="0">
            <a:spAutoFit/>
          </a:bodyPr>
          <a:lstStyle/>
          <a:p>
            <a:r>
              <a:rPr kumimoji="1" lang="en-US" altLang="ko-Kore-KR" dirty="0">
                <a:solidFill>
                  <a:srgbClr val="DC6E92"/>
                </a:solidFill>
              </a:rPr>
              <a:t>Sleep spindle : 12~14Hz</a:t>
            </a:r>
          </a:p>
          <a:p>
            <a:r>
              <a:rPr kumimoji="1" lang="en-US" altLang="ko-Kore-KR" dirty="0">
                <a:solidFill>
                  <a:srgbClr val="DC6E92"/>
                </a:solidFill>
              </a:rPr>
              <a:t>K-complex : </a:t>
            </a:r>
            <a:r>
              <a:rPr kumimoji="1" lang="en" altLang="ko-KR" dirty="0">
                <a:solidFill>
                  <a:srgbClr val="DC6E92"/>
                </a:solidFill>
              </a:rPr>
              <a:t>High amplitude slow wave</a:t>
            </a:r>
            <a:endParaRPr kumimoji="1" lang="ko-Kore-KR" altLang="en-US" dirty="0">
              <a:solidFill>
                <a:srgbClr val="DC6E92"/>
              </a:solidFill>
            </a:endParaRPr>
          </a:p>
        </p:txBody>
      </p:sp>
    </p:spTree>
    <p:extLst>
      <p:ext uri="{BB962C8B-B14F-4D97-AF65-F5344CB8AC3E}">
        <p14:creationId xmlns:p14="http://schemas.microsoft.com/office/powerpoint/2010/main" val="233271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5559D5-923E-978E-077C-76FD9A9A96B8}"/>
              </a:ext>
            </a:extLst>
          </p:cNvPr>
          <p:cNvSpPr>
            <a:spLocks noGrp="1"/>
          </p:cNvSpPr>
          <p:nvPr>
            <p:ph type="title"/>
          </p:nvPr>
        </p:nvSpPr>
        <p:spPr/>
        <p:txBody>
          <a:bodyPr/>
          <a:lstStyle/>
          <a:p>
            <a:r>
              <a:rPr kumimoji="1" lang="en-US" altLang="ko-Kore-KR" dirty="0"/>
              <a:t>EEG</a:t>
            </a:r>
            <a:r>
              <a:rPr kumimoji="1" lang="en-US" altLang="ko-KR" dirty="0"/>
              <a:t> &amp; sleep</a:t>
            </a:r>
            <a:endParaRPr kumimoji="1" lang="ko-Kore-KR" altLang="en-US" dirty="0"/>
          </a:p>
        </p:txBody>
      </p:sp>
      <p:sp>
        <p:nvSpPr>
          <p:cNvPr id="10" name="TextBox 9">
            <a:extLst>
              <a:ext uri="{FF2B5EF4-FFF2-40B4-BE49-F238E27FC236}">
                <a16:creationId xmlns:a16="http://schemas.microsoft.com/office/drawing/2014/main" id="{721175EA-4076-9A2D-3BA7-D0A5363C48AE}"/>
              </a:ext>
            </a:extLst>
          </p:cNvPr>
          <p:cNvSpPr txBox="1"/>
          <p:nvPr/>
        </p:nvSpPr>
        <p:spPr>
          <a:xfrm>
            <a:off x="2214903" y="1617920"/>
            <a:ext cx="1011880" cy="276999"/>
          </a:xfrm>
          <a:prstGeom prst="rect">
            <a:avLst/>
          </a:prstGeom>
          <a:noFill/>
        </p:spPr>
        <p:txBody>
          <a:bodyPr wrap="none" rtlCol="0">
            <a:spAutoFit/>
          </a:bodyPr>
          <a:lstStyle/>
          <a:p>
            <a:r>
              <a:rPr kumimoji="1" lang="en-US" altLang="ko-KR" sz="1200" dirty="0">
                <a:solidFill>
                  <a:srgbClr val="3CB9A5"/>
                </a:solidFill>
              </a:rPr>
              <a:t>Stage4 -</a:t>
            </a:r>
            <a:r>
              <a:rPr kumimoji="1" lang="ko-KR" altLang="en-US" sz="1200" dirty="0">
                <a:solidFill>
                  <a:srgbClr val="3CB9A5"/>
                </a:solidFill>
              </a:rPr>
              <a:t> </a:t>
            </a:r>
            <a:r>
              <a:rPr kumimoji="1" lang="en-US" altLang="ko-KR" sz="1200" dirty="0">
                <a:solidFill>
                  <a:srgbClr val="3CB9A5"/>
                </a:solidFill>
              </a:rPr>
              <a:t>REM</a:t>
            </a:r>
            <a:endParaRPr kumimoji="1" lang="ko-Kore-KR" altLang="en-US" sz="1200" dirty="0">
              <a:solidFill>
                <a:srgbClr val="3CB9A5"/>
              </a:solidFill>
            </a:endParaRPr>
          </a:p>
        </p:txBody>
      </p:sp>
      <p:pic>
        <p:nvPicPr>
          <p:cNvPr id="3" name="그림 2">
            <a:extLst>
              <a:ext uri="{FF2B5EF4-FFF2-40B4-BE49-F238E27FC236}">
                <a16:creationId xmlns:a16="http://schemas.microsoft.com/office/drawing/2014/main" id="{292AA567-2976-6372-CE02-1746509378E6}"/>
              </a:ext>
            </a:extLst>
          </p:cNvPr>
          <p:cNvPicPr>
            <a:picLocks noChangeAspect="1"/>
          </p:cNvPicPr>
          <p:nvPr/>
        </p:nvPicPr>
        <p:blipFill>
          <a:blip r:embed="rId3"/>
          <a:stretch>
            <a:fillRect/>
          </a:stretch>
        </p:blipFill>
        <p:spPr>
          <a:xfrm>
            <a:off x="363192" y="1967602"/>
            <a:ext cx="7772400" cy="1199504"/>
          </a:xfrm>
          <a:prstGeom prst="rect">
            <a:avLst/>
          </a:prstGeom>
        </p:spPr>
      </p:pic>
      <p:pic>
        <p:nvPicPr>
          <p:cNvPr id="5" name="그림 4">
            <a:extLst>
              <a:ext uri="{FF2B5EF4-FFF2-40B4-BE49-F238E27FC236}">
                <a16:creationId xmlns:a16="http://schemas.microsoft.com/office/drawing/2014/main" id="{97857F65-5B63-F29B-8051-8C7C7FA14AC7}"/>
              </a:ext>
            </a:extLst>
          </p:cNvPr>
          <p:cNvPicPr>
            <a:picLocks noChangeAspect="1"/>
          </p:cNvPicPr>
          <p:nvPr/>
        </p:nvPicPr>
        <p:blipFill>
          <a:blip r:embed="rId4"/>
          <a:stretch>
            <a:fillRect/>
          </a:stretch>
        </p:blipFill>
        <p:spPr>
          <a:xfrm>
            <a:off x="363192" y="3877793"/>
            <a:ext cx="7772400" cy="2274612"/>
          </a:xfrm>
          <a:prstGeom prst="rect">
            <a:avLst/>
          </a:prstGeom>
        </p:spPr>
      </p:pic>
      <p:sp>
        <p:nvSpPr>
          <p:cNvPr id="19" name="직사각형 18">
            <a:extLst>
              <a:ext uri="{FF2B5EF4-FFF2-40B4-BE49-F238E27FC236}">
                <a16:creationId xmlns:a16="http://schemas.microsoft.com/office/drawing/2014/main" id="{A93A284A-0273-378D-6A64-A4383C46D8D0}"/>
              </a:ext>
            </a:extLst>
          </p:cNvPr>
          <p:cNvSpPr/>
          <p:nvPr/>
        </p:nvSpPr>
        <p:spPr>
          <a:xfrm>
            <a:off x="1424372" y="4064691"/>
            <a:ext cx="3404106"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800" dirty="0">
                <a:solidFill>
                  <a:srgbClr val="DC6E92"/>
                </a:solidFill>
              </a:rPr>
              <a:t>Eye movement rapidly opposite to horizontal direction</a:t>
            </a:r>
            <a:endParaRPr kumimoji="1" lang="ko-Kore-KR" altLang="en-US" sz="800" dirty="0">
              <a:solidFill>
                <a:srgbClr val="DC6E92"/>
              </a:solidFill>
            </a:endParaRPr>
          </a:p>
        </p:txBody>
      </p:sp>
      <p:sp>
        <p:nvSpPr>
          <p:cNvPr id="20" name="직사각형 19">
            <a:extLst>
              <a:ext uri="{FF2B5EF4-FFF2-40B4-BE49-F238E27FC236}">
                <a16:creationId xmlns:a16="http://schemas.microsoft.com/office/drawing/2014/main" id="{ACFE44D1-6227-F871-C57E-83961C290334}"/>
              </a:ext>
            </a:extLst>
          </p:cNvPr>
          <p:cNvSpPr/>
          <p:nvPr/>
        </p:nvSpPr>
        <p:spPr>
          <a:xfrm>
            <a:off x="624470" y="4237535"/>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800" dirty="0">
              <a:solidFill>
                <a:srgbClr val="DC6E92"/>
              </a:solidFill>
            </a:endParaRPr>
          </a:p>
        </p:txBody>
      </p:sp>
      <p:sp>
        <p:nvSpPr>
          <p:cNvPr id="21" name="직사각형 20">
            <a:extLst>
              <a:ext uri="{FF2B5EF4-FFF2-40B4-BE49-F238E27FC236}">
                <a16:creationId xmlns:a16="http://schemas.microsoft.com/office/drawing/2014/main" id="{40922115-A598-6112-27D8-605B1D2BF5F8}"/>
              </a:ext>
            </a:extLst>
          </p:cNvPr>
          <p:cNvSpPr/>
          <p:nvPr/>
        </p:nvSpPr>
        <p:spPr>
          <a:xfrm>
            <a:off x="624470" y="5051574"/>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800" dirty="0">
              <a:solidFill>
                <a:srgbClr val="DC6E92"/>
              </a:solidFill>
            </a:endParaRPr>
          </a:p>
        </p:txBody>
      </p:sp>
      <p:sp>
        <p:nvSpPr>
          <p:cNvPr id="22" name="직사각형 21">
            <a:extLst>
              <a:ext uri="{FF2B5EF4-FFF2-40B4-BE49-F238E27FC236}">
                <a16:creationId xmlns:a16="http://schemas.microsoft.com/office/drawing/2014/main" id="{3BD21690-9C9B-8BB7-2E55-A57009B9E07B}"/>
              </a:ext>
            </a:extLst>
          </p:cNvPr>
          <p:cNvSpPr/>
          <p:nvPr/>
        </p:nvSpPr>
        <p:spPr>
          <a:xfrm>
            <a:off x="613318" y="5453018"/>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800" dirty="0">
              <a:solidFill>
                <a:srgbClr val="DC6E92"/>
              </a:solidFill>
            </a:endParaRPr>
          </a:p>
        </p:txBody>
      </p:sp>
      <p:sp>
        <p:nvSpPr>
          <p:cNvPr id="23" name="직사각형 22">
            <a:extLst>
              <a:ext uri="{FF2B5EF4-FFF2-40B4-BE49-F238E27FC236}">
                <a16:creationId xmlns:a16="http://schemas.microsoft.com/office/drawing/2014/main" id="{ADAE3147-8D68-AB27-1D67-C33ED559AE89}"/>
              </a:ext>
            </a:extLst>
          </p:cNvPr>
          <p:cNvSpPr/>
          <p:nvPr/>
        </p:nvSpPr>
        <p:spPr>
          <a:xfrm>
            <a:off x="4040797" y="5918237"/>
            <a:ext cx="1477535"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ko-Kore-KR" sz="800" dirty="0">
                <a:solidFill>
                  <a:srgbClr val="DC6E92"/>
                </a:solidFill>
              </a:rPr>
              <a:t>Lowest electromyogram level</a:t>
            </a:r>
            <a:endParaRPr kumimoji="1" lang="ko-Kore-KR" altLang="en-US" sz="800" dirty="0">
              <a:solidFill>
                <a:srgbClr val="DC6E92"/>
              </a:solidFill>
            </a:endParaRPr>
          </a:p>
        </p:txBody>
      </p:sp>
      <p:sp>
        <p:nvSpPr>
          <p:cNvPr id="18" name="TextBox 17">
            <a:extLst>
              <a:ext uri="{FF2B5EF4-FFF2-40B4-BE49-F238E27FC236}">
                <a16:creationId xmlns:a16="http://schemas.microsoft.com/office/drawing/2014/main" id="{2D2E9D68-E319-3C43-3BFD-4459D423EF72}"/>
              </a:ext>
            </a:extLst>
          </p:cNvPr>
          <p:cNvSpPr txBox="1"/>
          <p:nvPr/>
        </p:nvSpPr>
        <p:spPr>
          <a:xfrm>
            <a:off x="5152444" y="2428854"/>
            <a:ext cx="6292235" cy="276999"/>
          </a:xfrm>
          <a:prstGeom prst="rect">
            <a:avLst/>
          </a:prstGeom>
          <a:noFill/>
        </p:spPr>
        <p:txBody>
          <a:bodyPr wrap="none" rtlCol="0">
            <a:spAutoFit/>
          </a:bodyPr>
          <a:lstStyle/>
          <a:p>
            <a:r>
              <a:rPr kumimoji="1" lang="en" altLang="ko-Kore-KR" sz="1200" dirty="0">
                <a:solidFill>
                  <a:srgbClr val="3CB9A5"/>
                </a:solidFill>
              </a:rPr>
              <a:t>Delta waves mainly appear at the forehead and are seen at the electrodes of the forehead, Fp1, 2.</a:t>
            </a:r>
            <a:endParaRPr kumimoji="1" lang="ko-Kore-KR" altLang="en-US" sz="1200" dirty="0">
              <a:solidFill>
                <a:srgbClr val="3CB9A5"/>
              </a:solidFill>
            </a:endParaRPr>
          </a:p>
        </p:txBody>
      </p:sp>
      <p:sp>
        <p:nvSpPr>
          <p:cNvPr id="24" name="TextBox 23">
            <a:extLst>
              <a:ext uri="{FF2B5EF4-FFF2-40B4-BE49-F238E27FC236}">
                <a16:creationId xmlns:a16="http://schemas.microsoft.com/office/drawing/2014/main" id="{DB78335D-0A8A-FC56-9088-70427039E511}"/>
              </a:ext>
            </a:extLst>
          </p:cNvPr>
          <p:cNvSpPr txBox="1"/>
          <p:nvPr/>
        </p:nvSpPr>
        <p:spPr>
          <a:xfrm>
            <a:off x="2989378" y="3507345"/>
            <a:ext cx="474810" cy="276999"/>
          </a:xfrm>
          <a:prstGeom prst="rect">
            <a:avLst/>
          </a:prstGeom>
          <a:noFill/>
        </p:spPr>
        <p:txBody>
          <a:bodyPr wrap="none" rtlCol="0">
            <a:spAutoFit/>
          </a:bodyPr>
          <a:lstStyle/>
          <a:p>
            <a:r>
              <a:rPr kumimoji="1" lang="en-US" altLang="ko-Kore-KR" sz="1200" dirty="0">
                <a:solidFill>
                  <a:srgbClr val="3CB9A5"/>
                </a:solidFill>
              </a:rPr>
              <a:t>REM</a:t>
            </a:r>
            <a:endParaRPr kumimoji="1" lang="ko-Kore-KR" altLang="en-US" sz="1200" dirty="0">
              <a:solidFill>
                <a:srgbClr val="3CB9A5"/>
              </a:solidFill>
            </a:endParaRPr>
          </a:p>
        </p:txBody>
      </p:sp>
      <p:sp>
        <p:nvSpPr>
          <p:cNvPr id="25" name="직사각형 24">
            <a:extLst>
              <a:ext uri="{FF2B5EF4-FFF2-40B4-BE49-F238E27FC236}">
                <a16:creationId xmlns:a16="http://schemas.microsoft.com/office/drawing/2014/main" id="{76D67ECC-B3B7-37E2-3F92-DBC4B8FDED30}"/>
              </a:ext>
            </a:extLst>
          </p:cNvPr>
          <p:cNvSpPr/>
          <p:nvPr/>
        </p:nvSpPr>
        <p:spPr>
          <a:xfrm>
            <a:off x="3976187" y="2044192"/>
            <a:ext cx="546410" cy="225856"/>
          </a:xfrm>
          <a:prstGeom prst="rect">
            <a:avLst/>
          </a:prstGeom>
          <a:solidFill>
            <a:schemeClr val="bg1"/>
          </a:solidFill>
          <a:ln>
            <a:solidFill>
              <a:srgbClr val="FF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800" dirty="0">
                <a:solidFill>
                  <a:srgbClr val="DC6E92"/>
                </a:solidFill>
              </a:rPr>
              <a:t>𝞭 wave</a:t>
            </a:r>
            <a:endParaRPr kumimoji="1" lang="ko-Kore-KR" altLang="en-US" sz="800" dirty="0">
              <a:solidFill>
                <a:srgbClr val="DC6E92"/>
              </a:solidFill>
            </a:endParaRPr>
          </a:p>
        </p:txBody>
      </p:sp>
    </p:spTree>
    <p:extLst>
      <p:ext uri="{BB962C8B-B14F-4D97-AF65-F5344CB8AC3E}">
        <p14:creationId xmlns:p14="http://schemas.microsoft.com/office/powerpoint/2010/main" val="779714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605567-F13C-88DA-FBEA-B1627E9F0658}"/>
              </a:ext>
            </a:extLst>
          </p:cNvPr>
          <p:cNvSpPr>
            <a:spLocks noGrp="1"/>
          </p:cNvSpPr>
          <p:nvPr>
            <p:ph type="title"/>
          </p:nvPr>
        </p:nvSpPr>
        <p:spPr/>
        <p:txBody>
          <a:bodyPr/>
          <a:lstStyle/>
          <a:p>
            <a:r>
              <a:rPr kumimoji="1" lang="en-US" altLang="ko-Kore-KR" dirty="0"/>
              <a:t>EEG &amp; sleep summary</a:t>
            </a:r>
            <a:endParaRPr kumimoji="1" lang="ko-Kore-KR" altLang="en-US" dirty="0"/>
          </a:p>
        </p:txBody>
      </p:sp>
      <p:graphicFrame>
        <p:nvGraphicFramePr>
          <p:cNvPr id="3" name="표 5">
            <a:extLst>
              <a:ext uri="{FF2B5EF4-FFF2-40B4-BE49-F238E27FC236}">
                <a16:creationId xmlns:a16="http://schemas.microsoft.com/office/drawing/2014/main" id="{AA305C5A-C43F-3F27-4FF6-70489BF97C32}"/>
              </a:ext>
            </a:extLst>
          </p:cNvPr>
          <p:cNvGraphicFramePr>
            <a:graphicFrameLocks noGrp="1"/>
          </p:cNvGraphicFramePr>
          <p:nvPr>
            <p:extLst>
              <p:ext uri="{D42A27DB-BD31-4B8C-83A1-F6EECF244321}">
                <p14:modId xmlns:p14="http://schemas.microsoft.com/office/powerpoint/2010/main" val="3797355682"/>
              </p:ext>
            </p:extLst>
          </p:nvPr>
        </p:nvGraphicFramePr>
        <p:xfrm>
          <a:off x="914400" y="1690688"/>
          <a:ext cx="10515600" cy="4702313"/>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4137771983"/>
                    </a:ext>
                  </a:extLst>
                </a:gridCol>
                <a:gridCol w="1752601">
                  <a:extLst>
                    <a:ext uri="{9D8B030D-6E8A-4147-A177-3AD203B41FA5}">
                      <a16:colId xmlns:a16="http://schemas.microsoft.com/office/drawing/2014/main" val="3837257761"/>
                    </a:ext>
                  </a:extLst>
                </a:gridCol>
                <a:gridCol w="3505199">
                  <a:extLst>
                    <a:ext uri="{9D8B030D-6E8A-4147-A177-3AD203B41FA5}">
                      <a16:colId xmlns:a16="http://schemas.microsoft.com/office/drawing/2014/main" val="849724471"/>
                    </a:ext>
                  </a:extLst>
                </a:gridCol>
                <a:gridCol w="3505199">
                  <a:extLst>
                    <a:ext uri="{9D8B030D-6E8A-4147-A177-3AD203B41FA5}">
                      <a16:colId xmlns:a16="http://schemas.microsoft.com/office/drawing/2014/main" val="2009127543"/>
                    </a:ext>
                  </a:extLst>
                </a:gridCol>
              </a:tblGrid>
              <a:tr h="397994">
                <a:tc>
                  <a:txBody>
                    <a:bodyPr/>
                    <a:lstStyle/>
                    <a:p>
                      <a:pPr algn="ctr"/>
                      <a:r>
                        <a:rPr lang="en-US" altLang="ko-Kore-KR" sz="2000"/>
                        <a:t>stage</a:t>
                      </a:r>
                      <a:endParaRPr lang="ko-Kore-KR" altLang="en-US" sz="2000" dirty="0"/>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tc>
                  <a:txBody>
                    <a:bodyPr/>
                    <a:lstStyle/>
                    <a:p>
                      <a:pPr algn="ctr"/>
                      <a:r>
                        <a:rPr lang="en-US" altLang="ko-Kore-KR" sz="2000"/>
                        <a:t>Stage explanation</a:t>
                      </a:r>
                      <a:endParaRPr lang="ko-Kore-KR" altLang="en-US" sz="2000" dirty="0"/>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tc>
                  <a:txBody>
                    <a:bodyPr/>
                    <a:lstStyle/>
                    <a:p>
                      <a:pPr algn="ctr"/>
                      <a:r>
                        <a:rPr lang="en" altLang="ko-Kore-KR" sz="2000" dirty="0"/>
                        <a:t>Frequency Features
</a:t>
                      </a:r>
                      <a:endParaRPr lang="ko-Kore-KR" altLang="en-US" sz="2000" dirty="0"/>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tc>
                  <a:txBody>
                    <a:bodyPr/>
                    <a:lstStyle/>
                    <a:p>
                      <a:pPr algn="ctr"/>
                      <a:r>
                        <a:rPr lang="en" altLang="ko-Kore-KR" sz="2000" dirty="0"/>
                        <a:t>Other features
</a:t>
                      </a:r>
                      <a:endParaRPr lang="ko-Kore-KR" altLang="en-US" sz="2000" dirty="0"/>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solidFill>
                      <a:srgbClr val="3CB9A5"/>
                    </a:solidFill>
                  </a:tcPr>
                </a:tc>
                <a:extLst>
                  <a:ext uri="{0D108BD9-81ED-4DB2-BD59-A6C34878D82A}">
                    <a16:rowId xmlns:a16="http://schemas.microsoft.com/office/drawing/2014/main" val="3388733079"/>
                  </a:ext>
                </a:extLst>
              </a:tr>
              <a:tr h="620334">
                <a:tc>
                  <a:txBody>
                    <a:bodyPr/>
                    <a:lstStyle/>
                    <a:p>
                      <a:pPr algn="ctr"/>
                      <a:r>
                        <a:rPr lang="en" altLang="ko-Kore-KR" sz="1400" b="1">
                          <a:solidFill>
                            <a:srgbClr val="ECECEC"/>
                          </a:solidFill>
                        </a:rPr>
                        <a:t>Awakening
Awakening period
</a:t>
                      </a:r>
                      <a:endParaRPr lang="en-US" altLang="ko-Kore-KR"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R" sz="1400" b="1" dirty="0">
                          <a:solidFill>
                            <a:srgbClr val="ECECEC"/>
                          </a:solidFill>
                        </a:rPr>
                        <a:t>Awakening
Awakening period
</a:t>
                      </a:r>
                      <a:endParaRPr lang="en-US" altLang="ko-Kore-KR"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R" sz="1400" b="1" dirty="0">
                          <a:solidFill>
                            <a:srgbClr val="ECECEC"/>
                          </a:solidFill>
                        </a:rPr>
                        <a:t>Alpha wave (8~13Hz)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Noise caused by movement and heartbeat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239671"/>
                  </a:ext>
                </a:extLst>
              </a:tr>
              <a:tr h="620334">
                <a:tc>
                  <a:txBody>
                    <a:bodyPr/>
                    <a:lstStyle/>
                    <a:p>
                      <a:pPr algn="ctr"/>
                      <a:r>
                        <a:rPr lang="en-US" altLang="ko-Kore-KR" sz="1400" b="1">
                          <a:solidFill>
                            <a:srgbClr val="ECECEC"/>
                          </a:solidFill>
                        </a:rPr>
                        <a:t>Stage 1</a:t>
                      </a:r>
                      <a:endParaRPr lang="en-US" altLang="ko-Kore-KR"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R" sz="1400" b="1" dirty="0">
                          <a:solidFill>
                            <a:srgbClr val="ECECEC"/>
                          </a:solidFill>
                        </a:rPr>
                        <a:t>Early light sleep phase
</a:t>
                      </a:r>
                      <a:endParaRPr lang="en-US" altLang="ko-Kore-KR"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Mixed wave (2~7Hz) dominance, alpha wave 50% or less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sz="1400" b="1" dirty="0">
                          <a:solidFill>
                            <a:srgbClr val="ECECEC"/>
                          </a:solidFill>
                        </a:rPr>
                        <a:t>No K-complex and sleep spindle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324485"/>
                  </a:ext>
                </a:extLst>
              </a:tr>
              <a:tr h="620334">
                <a:tc>
                  <a:txBody>
                    <a:bodyPr/>
                    <a:lstStyle/>
                    <a:p>
                      <a:pPr algn="ctr"/>
                      <a:r>
                        <a:rPr lang="en-US" altLang="ko-Kore-KR" sz="1400" b="1">
                          <a:solidFill>
                            <a:srgbClr val="ECECEC"/>
                          </a:solidFill>
                        </a:rPr>
                        <a:t>Stage 2</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Shallow sleep phase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Slow wave (0~2Hz) is less than 20%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sz="1400" b="1" dirty="0">
                          <a:solidFill>
                            <a:srgbClr val="ECECEC"/>
                          </a:solidFill>
                        </a:rPr>
                        <a:t>K-complex and sleep spindle wave measured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3836222"/>
                  </a:ext>
                </a:extLst>
              </a:tr>
              <a:tr h="620334">
                <a:tc>
                  <a:txBody>
                    <a:bodyPr/>
                    <a:lstStyle/>
                    <a:p>
                      <a:pPr algn="ctr"/>
                      <a:r>
                        <a:rPr lang="en-US" altLang="ko-Kore-KR" sz="1400" b="1">
                          <a:solidFill>
                            <a:srgbClr val="ECECEC"/>
                          </a:solidFill>
                        </a:rPr>
                        <a:t>Stage 3</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Severe sleep phase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Slow wave measured at 20% to 50%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137202"/>
                  </a:ext>
                </a:extLst>
              </a:tr>
              <a:tr h="677231">
                <a:tc>
                  <a:txBody>
                    <a:bodyPr/>
                    <a:lstStyle/>
                    <a:p>
                      <a:pPr algn="ctr"/>
                      <a:r>
                        <a:rPr lang="en-US" altLang="ko-Kore-KR" sz="1400" b="1">
                          <a:solidFill>
                            <a:srgbClr val="ECECEC"/>
                          </a:solidFill>
                        </a:rPr>
                        <a:t>Stage 4</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Deep sleep phase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Slow wave measured greater than 50%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solidFill>
                        <a:srgbClr val="3CB9A5"/>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25498"/>
                  </a:ext>
                </a:extLst>
              </a:tr>
              <a:tr h="620334">
                <a:tc>
                  <a:txBody>
                    <a:bodyPr/>
                    <a:lstStyle/>
                    <a:p>
                      <a:pPr algn="ctr"/>
                      <a:r>
                        <a:rPr lang="en-US" altLang="ko-Kore-KR" sz="1400" b="1">
                          <a:solidFill>
                            <a:srgbClr val="ECECEC"/>
                          </a:solidFill>
                        </a:rPr>
                        <a:t>REM</a:t>
                      </a:r>
                      <a:endParaRPr lang="ko-Kore-KR" altLang="en-US" sz="1400" b="1" dirty="0">
                        <a:solidFill>
                          <a:srgbClr val="ECECEC"/>
                        </a:solidFill>
                      </a:endParaRPr>
                    </a:p>
                  </a:txBody>
                  <a:tcPr>
                    <a:lnL w="12700" cap="flat" cmpd="sng" algn="ctr">
                      <a:noFill/>
                      <a:prstDash val="solid"/>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ore-KR" sz="1400" b="1" dirty="0">
                          <a:solidFill>
                            <a:srgbClr val="ECECEC"/>
                          </a:solidFill>
                        </a:rPr>
                        <a:t>REM Sleeper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Mixed wave dominance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solidFill>
                        <a:srgbClr val="3CB9A5"/>
                      </a:solidFill>
                      <a:prstDash val="sysDash"/>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 altLang="ko-Kore-KR" sz="1400" b="1" dirty="0">
                          <a:solidFill>
                            <a:srgbClr val="ECECEC"/>
                          </a:solidFill>
                        </a:rPr>
                        <a:t>Noise caused by eye movement
</a:t>
                      </a:r>
                      <a:endParaRPr lang="ko-Kore-KR" altLang="en-US" sz="1400" b="1" dirty="0">
                        <a:solidFill>
                          <a:srgbClr val="ECECEC"/>
                        </a:solidFill>
                      </a:endParaRPr>
                    </a:p>
                  </a:txBody>
                  <a:tcPr>
                    <a:lnL w="12700" cap="flat" cmpd="sng" algn="ctr">
                      <a:solidFill>
                        <a:srgbClr val="3CB9A5"/>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rgbClr val="3CB9A5"/>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3633561"/>
                  </a:ext>
                </a:extLst>
              </a:tr>
            </a:tbl>
          </a:graphicData>
        </a:graphic>
      </p:graphicFrame>
    </p:spTree>
    <p:extLst>
      <p:ext uri="{BB962C8B-B14F-4D97-AF65-F5344CB8AC3E}">
        <p14:creationId xmlns:p14="http://schemas.microsoft.com/office/powerpoint/2010/main" val="298362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BA1EC16-0C24-6629-4844-99499EFBA658}"/>
              </a:ext>
            </a:extLst>
          </p:cNvPr>
          <p:cNvSpPr>
            <a:spLocks noGrp="1"/>
          </p:cNvSpPr>
          <p:nvPr>
            <p:ph idx="1"/>
          </p:nvPr>
        </p:nvSpPr>
        <p:spPr>
          <a:xfrm>
            <a:off x="838200" y="1825625"/>
            <a:ext cx="5176520" cy="4351338"/>
          </a:xfrm>
        </p:spPr>
        <p:txBody>
          <a:bodyPr>
            <a:normAutofit/>
          </a:bodyPr>
          <a:lstStyle/>
          <a:p>
            <a:r>
              <a:rPr kumimoji="1" lang="en-US" altLang="ko-Kore-KR" sz="1600" dirty="0" err="1"/>
              <a:t>Eeg</a:t>
            </a:r>
            <a:r>
              <a:rPr kumimoji="1" lang="en-US" altLang="ko-Kore-KR" sz="1600" dirty="0"/>
              <a:t> sensors to monitor &amp; collect brainwave information</a:t>
            </a:r>
          </a:p>
          <a:p>
            <a:r>
              <a:rPr kumimoji="1" lang="en" altLang="ko-KR" sz="1600" dirty="0"/>
              <a:t>Basically, </a:t>
            </a:r>
            <a:r>
              <a:rPr kumimoji="1" lang="en-US" altLang="ko-KR" sz="1600" dirty="0" err="1"/>
              <a:t>luuna</a:t>
            </a:r>
            <a:r>
              <a:rPr kumimoji="1" lang="en" altLang="ko-KR" sz="1600" dirty="0"/>
              <a:t> analyze brain waves for a good night's sleep</a:t>
            </a:r>
          </a:p>
          <a:p>
            <a:r>
              <a:rPr kumimoji="1" lang="en" altLang="ko-KR" sz="1600" dirty="0"/>
              <a:t>It naturally induces sleep with quiet music</a:t>
            </a:r>
          </a:p>
          <a:p>
            <a:r>
              <a:rPr kumimoji="1" lang="en" altLang="ko-KR" sz="1600" dirty="0"/>
              <a:t>If you set a time, when it's appropriate, </a:t>
            </a:r>
            <a:r>
              <a:rPr kumimoji="1" lang="en" altLang="ko-KR" sz="1600" dirty="0" err="1"/>
              <a:t>luuna</a:t>
            </a:r>
            <a:r>
              <a:rPr kumimoji="1" lang="en" altLang="ko-KR" sz="1600" dirty="0"/>
              <a:t> wake you up with an alarm</a:t>
            </a:r>
          </a:p>
          <a:p>
            <a:r>
              <a:rPr kumimoji="1" lang="en" altLang="ko-KR" sz="1600" dirty="0"/>
              <a:t>It also stabilizes brain waves by playing sounds suitable for brain wave stabilization</a:t>
            </a:r>
            <a:endParaRPr kumimoji="1" lang="en-US" altLang="ko-Kore-KR" sz="1600" dirty="0"/>
          </a:p>
        </p:txBody>
      </p:sp>
      <p:sp>
        <p:nvSpPr>
          <p:cNvPr id="4" name="제목 1">
            <a:extLst>
              <a:ext uri="{FF2B5EF4-FFF2-40B4-BE49-F238E27FC236}">
                <a16:creationId xmlns:a16="http://schemas.microsoft.com/office/drawing/2014/main" id="{AEA02A8C-E233-2A7A-0277-1F9D4694E4E0}"/>
              </a:ext>
            </a:extLst>
          </p:cNvPr>
          <p:cNvSpPr>
            <a:spLocks noGrp="1"/>
          </p:cNvSpPr>
          <p:nvPr>
            <p:ph type="title"/>
          </p:nvPr>
        </p:nvSpPr>
        <p:spPr>
          <a:xfrm>
            <a:off x="838200" y="365125"/>
            <a:ext cx="10515600" cy="1325563"/>
          </a:xfrm>
        </p:spPr>
        <p:txBody>
          <a:bodyPr/>
          <a:lstStyle/>
          <a:p>
            <a:r>
              <a:rPr kumimoji="1" lang="en-US" altLang="ko-Kore-KR" dirty="0"/>
              <a:t>LUUNA : sleep assistant </a:t>
            </a:r>
            <a:endParaRPr kumimoji="1" lang="ko-Kore-KR" altLang="en-US" dirty="0"/>
          </a:p>
        </p:txBody>
      </p:sp>
      <p:pic>
        <p:nvPicPr>
          <p:cNvPr id="5" name="Picture 2">
            <a:extLst>
              <a:ext uri="{FF2B5EF4-FFF2-40B4-BE49-F238E27FC236}">
                <a16:creationId xmlns:a16="http://schemas.microsoft.com/office/drawing/2014/main" id="{FA46849D-1784-30DF-68DF-435D01881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3795"/>
            <a:ext cx="5869555" cy="50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9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2107D4-7447-9EB5-7F91-CBDFD916C060}"/>
              </a:ext>
            </a:extLst>
          </p:cNvPr>
          <p:cNvSpPr>
            <a:spLocks noGrp="1"/>
          </p:cNvSpPr>
          <p:nvPr>
            <p:ph type="title"/>
          </p:nvPr>
        </p:nvSpPr>
        <p:spPr/>
        <p:txBody>
          <a:bodyPr/>
          <a:lstStyle/>
          <a:p>
            <a:r>
              <a:rPr kumimoji="1" lang="en-US" altLang="en-US" dirty="0"/>
              <a:t>EEG (Electroencephalogram)</a:t>
            </a:r>
            <a:endParaRPr kumimoji="1" lang="ko-Kore-KR" altLang="en-US" dirty="0"/>
          </a:p>
        </p:txBody>
      </p:sp>
      <p:sp>
        <p:nvSpPr>
          <p:cNvPr id="3" name="내용 개체 틀 2">
            <a:extLst>
              <a:ext uri="{FF2B5EF4-FFF2-40B4-BE49-F238E27FC236}">
                <a16:creationId xmlns:a16="http://schemas.microsoft.com/office/drawing/2014/main" id="{1B23DB32-4406-F039-A227-473CC2E70DCE}"/>
              </a:ext>
            </a:extLst>
          </p:cNvPr>
          <p:cNvSpPr>
            <a:spLocks noGrp="1"/>
          </p:cNvSpPr>
          <p:nvPr>
            <p:ph idx="1"/>
          </p:nvPr>
        </p:nvSpPr>
        <p:spPr/>
        <p:txBody>
          <a:bodyPr>
            <a:normAutofit/>
          </a:bodyPr>
          <a:lstStyle/>
          <a:p>
            <a:r>
              <a:rPr kumimoji="1" lang="en-US" altLang="en-US" dirty="0"/>
              <a:t>Used to measure Electrical activity of the brain</a:t>
            </a:r>
          </a:p>
          <a:p>
            <a:r>
              <a:rPr kumimoji="1" lang="en-US" altLang="en-US" dirty="0"/>
              <a:t>Detects activity of large groups of neurons that are active at the same time</a:t>
            </a:r>
          </a:p>
          <a:p>
            <a:r>
              <a:rPr kumimoji="1" lang="en-US" altLang="en-US" dirty="0"/>
              <a:t>Primarily measures postsynaptic potentials (not action potentials)</a:t>
            </a:r>
          </a:p>
        </p:txBody>
      </p:sp>
    </p:spTree>
    <p:extLst>
      <p:ext uri="{BB962C8B-B14F-4D97-AF65-F5344CB8AC3E}">
        <p14:creationId xmlns:p14="http://schemas.microsoft.com/office/powerpoint/2010/main" val="35620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79D8A5-0D1B-9B18-22AA-1EBD6C800BC0}"/>
              </a:ext>
            </a:extLst>
          </p:cNvPr>
          <p:cNvSpPr>
            <a:spLocks noGrp="1"/>
          </p:cNvSpPr>
          <p:nvPr>
            <p:ph type="title"/>
          </p:nvPr>
        </p:nvSpPr>
        <p:spPr/>
        <p:txBody>
          <a:bodyPr/>
          <a:lstStyle/>
          <a:p>
            <a:r>
              <a:rPr kumimoji="1" lang="en-US" altLang="ko-Kore-KR" dirty="0"/>
              <a:t>EEG &amp; Dementia</a:t>
            </a:r>
            <a:endParaRPr kumimoji="1" lang="ko-Kore-KR" altLang="en-US" dirty="0"/>
          </a:p>
        </p:txBody>
      </p:sp>
      <p:sp>
        <p:nvSpPr>
          <p:cNvPr id="3" name="텍스트 개체 틀 2">
            <a:extLst>
              <a:ext uri="{FF2B5EF4-FFF2-40B4-BE49-F238E27FC236}">
                <a16:creationId xmlns:a16="http://schemas.microsoft.com/office/drawing/2014/main" id="{0852C14A-5DDA-15F5-C7CB-4637E4432115}"/>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2666158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966912-5795-46DB-3724-388503643930}"/>
              </a:ext>
            </a:extLst>
          </p:cNvPr>
          <p:cNvSpPr>
            <a:spLocks noGrp="1"/>
          </p:cNvSpPr>
          <p:nvPr>
            <p:ph type="title"/>
          </p:nvPr>
        </p:nvSpPr>
        <p:spPr/>
        <p:txBody>
          <a:bodyPr/>
          <a:lstStyle/>
          <a:p>
            <a:r>
              <a:rPr kumimoji="1" lang="en" altLang="ko-Kore-KR" dirty="0"/>
              <a:t>Diagnosis of dementia through biological signals (brain waves) 1</a:t>
            </a:r>
            <a:endParaRPr kumimoji="1" lang="ko-Kore-KR" altLang="en-US" dirty="0"/>
          </a:p>
        </p:txBody>
      </p:sp>
      <p:sp>
        <p:nvSpPr>
          <p:cNvPr id="3" name="내용 개체 틀 2">
            <a:extLst>
              <a:ext uri="{FF2B5EF4-FFF2-40B4-BE49-F238E27FC236}">
                <a16:creationId xmlns:a16="http://schemas.microsoft.com/office/drawing/2014/main" id="{484CBD9F-158E-CE5B-FA9E-4217D5FEA986}"/>
              </a:ext>
            </a:extLst>
          </p:cNvPr>
          <p:cNvSpPr>
            <a:spLocks noGrp="1"/>
          </p:cNvSpPr>
          <p:nvPr>
            <p:ph idx="1"/>
          </p:nvPr>
        </p:nvSpPr>
        <p:spPr>
          <a:xfrm>
            <a:off x="838200" y="4479973"/>
            <a:ext cx="10515600" cy="1696990"/>
          </a:xfrm>
        </p:spPr>
        <p:txBody>
          <a:bodyPr>
            <a:normAutofit fontScale="92500" lnSpcReduction="10000"/>
          </a:bodyPr>
          <a:lstStyle/>
          <a:p>
            <a:r>
              <a:rPr kumimoji="1" lang="en" altLang="ko-Kore-KR" sz="1800" dirty="0"/>
              <a:t>Recently, a technology that can identify dementia early through EEG measurement and analysis technology is being developed</a:t>
            </a:r>
          </a:p>
          <a:p>
            <a:endParaRPr kumimoji="1" lang="en" altLang="ko-Kore-KR" sz="1800" dirty="0"/>
          </a:p>
          <a:p>
            <a:r>
              <a:rPr kumimoji="1" lang="en" altLang="ko-Kore-KR" sz="1800" dirty="0"/>
              <a:t>Originally, when dementia occurred, for example, MRI or amyloid PET tests had to be performed to determine whether it was Alzheimer's dementia, which took about two hours as of 2019, and the diagnosis cost was also high.</a:t>
            </a:r>
            <a:endParaRPr kumimoji="1" lang="ko-Kore-KR" altLang="en-US" sz="1800" dirty="0"/>
          </a:p>
        </p:txBody>
      </p:sp>
      <p:pic>
        <p:nvPicPr>
          <p:cNvPr id="4" name="Picture 2">
            <a:extLst>
              <a:ext uri="{FF2B5EF4-FFF2-40B4-BE49-F238E27FC236}">
                <a16:creationId xmlns:a16="http://schemas.microsoft.com/office/drawing/2014/main" id="{212F3A07-D799-C451-D321-7293B86C7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711" y="1651124"/>
            <a:ext cx="5803946" cy="281755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5063ECF6-CB54-5A76-A70D-D844DF58080A}"/>
              </a:ext>
            </a:extLst>
          </p:cNvPr>
          <p:cNvSpPr/>
          <p:nvPr/>
        </p:nvSpPr>
        <p:spPr>
          <a:xfrm>
            <a:off x="3310530" y="1701985"/>
            <a:ext cx="1241448"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Brain tissue</a:t>
            </a:r>
            <a:endParaRPr kumimoji="1" lang="ko-Kore-KR" altLang="en-US" sz="1600" dirty="0"/>
          </a:p>
        </p:txBody>
      </p:sp>
      <p:sp>
        <p:nvSpPr>
          <p:cNvPr id="6" name="직사각형 5">
            <a:extLst>
              <a:ext uri="{FF2B5EF4-FFF2-40B4-BE49-F238E27FC236}">
                <a16:creationId xmlns:a16="http://schemas.microsoft.com/office/drawing/2014/main" id="{1C29FA4E-BD3D-4AD4-2B95-3610C2287800}"/>
              </a:ext>
            </a:extLst>
          </p:cNvPr>
          <p:cNvSpPr/>
          <p:nvPr/>
        </p:nvSpPr>
        <p:spPr>
          <a:xfrm>
            <a:off x="4463645" y="1701985"/>
            <a:ext cx="1241448"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MRI</a:t>
            </a:r>
            <a:endParaRPr kumimoji="1" lang="ko-Kore-KR" altLang="en-US" sz="1600" dirty="0"/>
          </a:p>
        </p:txBody>
      </p:sp>
      <p:sp>
        <p:nvSpPr>
          <p:cNvPr id="7" name="직사각형 6">
            <a:extLst>
              <a:ext uri="{FF2B5EF4-FFF2-40B4-BE49-F238E27FC236}">
                <a16:creationId xmlns:a16="http://schemas.microsoft.com/office/drawing/2014/main" id="{37AA9300-8496-8286-3D8B-45F172EAFF29}"/>
              </a:ext>
            </a:extLst>
          </p:cNvPr>
          <p:cNvSpPr/>
          <p:nvPr/>
        </p:nvSpPr>
        <p:spPr>
          <a:xfrm>
            <a:off x="5705093" y="1701985"/>
            <a:ext cx="1241448"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ore-KR" sz="600" b="0" i="0" dirty="0">
                <a:solidFill>
                  <a:schemeClr val="bg1"/>
                </a:solidFill>
                <a:effectLst/>
                <a:latin typeface="Apple SD Gothic Neo" panose="02000300000000000000" pitchFamily="2" charset="-127"/>
                <a:ea typeface="Apple SD Gothic Neo" panose="02000300000000000000" pitchFamily="2" charset="-127"/>
              </a:rPr>
              <a:t>Fluorodeoxyglucose</a:t>
            </a:r>
            <a:endParaRPr kumimoji="1" lang="en-US" altLang="ko-Kore-KR" sz="600" dirty="0">
              <a:solidFill>
                <a:schemeClr val="bg1"/>
              </a:solidFill>
            </a:endParaRPr>
          </a:p>
          <a:p>
            <a:pPr algn="ctr"/>
            <a:r>
              <a:rPr kumimoji="1" lang="en-US" altLang="ko-Kore-KR" sz="600" dirty="0">
                <a:solidFill>
                  <a:schemeClr val="bg1"/>
                </a:solidFill>
              </a:rPr>
              <a:t>Positron Emission Tomography</a:t>
            </a:r>
            <a:endParaRPr kumimoji="1" lang="ko-Kore-KR" altLang="en-US" sz="600" dirty="0">
              <a:solidFill>
                <a:schemeClr val="bg1"/>
              </a:solidFill>
            </a:endParaRPr>
          </a:p>
        </p:txBody>
      </p:sp>
      <p:sp>
        <p:nvSpPr>
          <p:cNvPr id="8" name="직사각형 7">
            <a:extLst>
              <a:ext uri="{FF2B5EF4-FFF2-40B4-BE49-F238E27FC236}">
                <a16:creationId xmlns:a16="http://schemas.microsoft.com/office/drawing/2014/main" id="{EDCED8EB-7E7C-6977-8230-D4BE745DFB92}"/>
              </a:ext>
            </a:extLst>
          </p:cNvPr>
          <p:cNvSpPr/>
          <p:nvPr/>
        </p:nvSpPr>
        <p:spPr>
          <a:xfrm>
            <a:off x="6859774" y="1701985"/>
            <a:ext cx="1226534" cy="266979"/>
          </a:xfrm>
          <a:prstGeom prst="rect">
            <a:avLst/>
          </a:prstGeom>
          <a:solidFill>
            <a:srgbClr val="9999CD"/>
          </a:solidFill>
          <a:ln>
            <a:solidFill>
              <a:srgbClr val="99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600" dirty="0">
                <a:solidFill>
                  <a:schemeClr val="bg1"/>
                </a:solidFill>
              </a:rPr>
              <a:t>Am</a:t>
            </a:r>
            <a:r>
              <a:rPr kumimoji="1" lang="en-US" altLang="ko-KR" sz="600" dirty="0">
                <a:solidFill>
                  <a:schemeClr val="bg1"/>
                </a:solidFill>
              </a:rPr>
              <a:t>y</a:t>
            </a:r>
            <a:r>
              <a:rPr kumimoji="1" lang="en-US" altLang="ko-Kore-KR" sz="600" dirty="0">
                <a:solidFill>
                  <a:schemeClr val="bg1"/>
                </a:solidFill>
              </a:rPr>
              <a:t>loid</a:t>
            </a:r>
          </a:p>
          <a:p>
            <a:pPr algn="ctr"/>
            <a:r>
              <a:rPr kumimoji="1" lang="en-US" altLang="ko-Kore-KR" sz="600" dirty="0">
                <a:solidFill>
                  <a:schemeClr val="bg1"/>
                </a:solidFill>
              </a:rPr>
              <a:t>Positron Emission Tomography</a:t>
            </a:r>
            <a:endParaRPr kumimoji="1" lang="ko-Kore-KR" altLang="en-US" sz="600" dirty="0">
              <a:solidFill>
                <a:schemeClr val="bg1"/>
              </a:solidFill>
            </a:endParaRPr>
          </a:p>
        </p:txBody>
      </p:sp>
      <p:sp>
        <p:nvSpPr>
          <p:cNvPr id="9" name="직사각형 8">
            <a:extLst>
              <a:ext uri="{FF2B5EF4-FFF2-40B4-BE49-F238E27FC236}">
                <a16:creationId xmlns:a16="http://schemas.microsoft.com/office/drawing/2014/main" id="{EE29502D-6C9F-477D-B8AC-7BB048AF3CF1}"/>
              </a:ext>
            </a:extLst>
          </p:cNvPr>
          <p:cNvSpPr/>
          <p:nvPr/>
        </p:nvSpPr>
        <p:spPr>
          <a:xfrm>
            <a:off x="2522943" y="2349407"/>
            <a:ext cx="553980" cy="520608"/>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700" dirty="0">
                <a:solidFill>
                  <a:schemeClr val="tx1"/>
                </a:solidFill>
              </a:rPr>
              <a:t>dementia</a:t>
            </a:r>
            <a:endParaRPr kumimoji="1" lang="ko-Kore-KR" altLang="en-US" sz="700" dirty="0">
              <a:solidFill>
                <a:schemeClr val="tx1"/>
              </a:solidFill>
            </a:endParaRPr>
          </a:p>
        </p:txBody>
      </p:sp>
      <p:sp>
        <p:nvSpPr>
          <p:cNvPr id="10" name="직사각형 9">
            <a:extLst>
              <a:ext uri="{FF2B5EF4-FFF2-40B4-BE49-F238E27FC236}">
                <a16:creationId xmlns:a16="http://schemas.microsoft.com/office/drawing/2014/main" id="{C72C515F-1F08-9D3F-BAB1-5CC1B7B5B371}"/>
              </a:ext>
            </a:extLst>
          </p:cNvPr>
          <p:cNvSpPr/>
          <p:nvPr/>
        </p:nvSpPr>
        <p:spPr>
          <a:xfrm>
            <a:off x="2516269" y="3557483"/>
            <a:ext cx="553980" cy="520608"/>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700" dirty="0">
                <a:solidFill>
                  <a:schemeClr val="tx1"/>
                </a:solidFill>
              </a:rPr>
              <a:t>normal</a:t>
            </a:r>
            <a:endParaRPr kumimoji="1" lang="ko-Kore-KR" altLang="en-US" sz="700" dirty="0">
              <a:solidFill>
                <a:schemeClr val="tx1"/>
              </a:solidFill>
            </a:endParaRPr>
          </a:p>
        </p:txBody>
      </p:sp>
    </p:spTree>
    <p:extLst>
      <p:ext uri="{BB962C8B-B14F-4D97-AF65-F5344CB8AC3E}">
        <p14:creationId xmlns:p14="http://schemas.microsoft.com/office/powerpoint/2010/main" val="423804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3AF14F-849C-0753-FBD3-75E4CF2138A7}"/>
              </a:ext>
            </a:extLst>
          </p:cNvPr>
          <p:cNvSpPr>
            <a:spLocks noGrp="1"/>
          </p:cNvSpPr>
          <p:nvPr>
            <p:ph type="title"/>
          </p:nvPr>
        </p:nvSpPr>
        <p:spPr/>
        <p:txBody>
          <a:bodyPr/>
          <a:lstStyle/>
          <a:p>
            <a:r>
              <a:rPr kumimoji="1" lang="en" altLang="ko-Kore-KR" dirty="0"/>
              <a:t>Diagnosis of dementia through biological signals (brain waves) 2</a:t>
            </a:r>
            <a:endParaRPr kumimoji="1" lang="ko-Kore-KR" altLang="en-US" dirty="0"/>
          </a:p>
        </p:txBody>
      </p:sp>
      <p:sp>
        <p:nvSpPr>
          <p:cNvPr id="3" name="내용 개체 틀 2">
            <a:extLst>
              <a:ext uri="{FF2B5EF4-FFF2-40B4-BE49-F238E27FC236}">
                <a16:creationId xmlns:a16="http://schemas.microsoft.com/office/drawing/2014/main" id="{26427D04-323C-14F2-B9A6-A7DAC2998FC1}"/>
              </a:ext>
            </a:extLst>
          </p:cNvPr>
          <p:cNvSpPr>
            <a:spLocks noGrp="1"/>
          </p:cNvSpPr>
          <p:nvPr>
            <p:ph idx="1"/>
          </p:nvPr>
        </p:nvSpPr>
        <p:spPr>
          <a:xfrm>
            <a:off x="838200" y="4338749"/>
            <a:ext cx="10515600" cy="1838214"/>
          </a:xfrm>
        </p:spPr>
        <p:txBody>
          <a:bodyPr>
            <a:normAutofit/>
          </a:bodyPr>
          <a:lstStyle/>
          <a:p>
            <a:r>
              <a:rPr kumimoji="1" lang="en" altLang="ko-Kore-KR" sz="2000" dirty="0"/>
              <a:t>However, now, a new method is being developed to check dementia by looking at brain waves without high-cost tests such as amyloid PET tests</a:t>
            </a:r>
          </a:p>
          <a:p>
            <a:endParaRPr kumimoji="1" lang="en" altLang="ko-Kore-KR" sz="2000" dirty="0"/>
          </a:p>
          <a:p>
            <a:r>
              <a:rPr kumimoji="1" lang="en" altLang="ko-Kore-KR" sz="2000" dirty="0"/>
              <a:t>Testing using brain waves has the advantage of being able to find high-risk groups non-invasive and at low cost</a:t>
            </a:r>
            <a:endParaRPr kumimoji="1" lang="ko-Kore-KR" altLang="en-US" sz="2000" dirty="0"/>
          </a:p>
        </p:txBody>
      </p:sp>
      <p:pic>
        <p:nvPicPr>
          <p:cNvPr id="4" name="Picture 2">
            <a:extLst>
              <a:ext uri="{FF2B5EF4-FFF2-40B4-BE49-F238E27FC236}">
                <a16:creationId xmlns:a16="http://schemas.microsoft.com/office/drawing/2014/main" id="{216990D2-4A04-AEB4-C3CA-1409621CA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453" y="1521198"/>
            <a:ext cx="5003847" cy="281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95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29F0C7-BD72-1D74-1C15-E9F9F1620067}"/>
              </a:ext>
            </a:extLst>
          </p:cNvPr>
          <p:cNvSpPr>
            <a:spLocks noGrp="1"/>
          </p:cNvSpPr>
          <p:nvPr>
            <p:ph type="title"/>
          </p:nvPr>
        </p:nvSpPr>
        <p:spPr/>
        <p:txBody>
          <a:bodyPr/>
          <a:lstStyle/>
          <a:p>
            <a:r>
              <a:rPr kumimoji="1" lang="en" altLang="ko-Kore-KR" dirty="0"/>
              <a:t>Uncertainty of diagnosis through brain waves 1</a:t>
            </a:r>
            <a:endParaRPr kumimoji="1" lang="ko-Kore-KR" altLang="en-US" dirty="0"/>
          </a:p>
        </p:txBody>
      </p:sp>
      <p:sp>
        <p:nvSpPr>
          <p:cNvPr id="3" name="내용 개체 틀 2">
            <a:extLst>
              <a:ext uri="{FF2B5EF4-FFF2-40B4-BE49-F238E27FC236}">
                <a16:creationId xmlns:a16="http://schemas.microsoft.com/office/drawing/2014/main" id="{1D517186-4CAB-EA90-F644-5846103892D2}"/>
              </a:ext>
            </a:extLst>
          </p:cNvPr>
          <p:cNvSpPr>
            <a:spLocks noGrp="1"/>
          </p:cNvSpPr>
          <p:nvPr>
            <p:ph idx="1"/>
          </p:nvPr>
        </p:nvSpPr>
        <p:spPr/>
        <p:txBody>
          <a:bodyPr>
            <a:normAutofit/>
          </a:bodyPr>
          <a:lstStyle/>
          <a:p>
            <a:r>
              <a:rPr kumimoji="1" lang="en" altLang="ko-Kore-KR" sz="1400" dirty="0"/>
              <a:t>However, it is not yet clear whether it is dementia or not through EEG analysis</a:t>
            </a:r>
          </a:p>
          <a:p>
            <a:pPr lvl="1"/>
            <a:r>
              <a:rPr kumimoji="1" lang="en" altLang="ko-Kore-KR" sz="1200" dirty="0"/>
              <a:t>A domestic company called </a:t>
            </a:r>
            <a:r>
              <a:rPr kumimoji="1" lang="en" altLang="ko-Kore-KR" sz="1200" dirty="0" err="1"/>
              <a:t>Megnosis</a:t>
            </a:r>
            <a:r>
              <a:rPr kumimoji="1" lang="en" altLang="ko-Kore-KR" sz="1200" dirty="0"/>
              <a:t> showed 95% accuracy as a result of clinical trials at Seoul National University Hospital</a:t>
            </a:r>
          </a:p>
          <a:p>
            <a:r>
              <a:rPr kumimoji="1" lang="en" altLang="ko-Kore-KR" sz="1400" dirty="0"/>
              <a:t>In general, brain waves appear slowly and gently in tired or sleeping situations, and fast and dense brain waves appear in anxious or excessive tension</a:t>
            </a:r>
          </a:p>
          <a:p>
            <a:endParaRPr kumimoji="1" lang="en" altLang="ko-Kore-KR" sz="1400" dirty="0"/>
          </a:p>
          <a:p>
            <a:r>
              <a:rPr kumimoji="1" lang="en" altLang="ko-Kore-KR" sz="1400" dirty="0"/>
              <a:t>When the brain undergoes degenerative changes or trauma damage, such as Alzheimer's, Parkinson's, or stroke, brain cells are crushed and synapses that act as networking between brain cells are destroyed</a:t>
            </a:r>
          </a:p>
          <a:p>
            <a:endParaRPr kumimoji="1" lang="en" altLang="ko-Kore-KR" sz="1400" dirty="0"/>
          </a:p>
          <a:p>
            <a:r>
              <a:rPr kumimoji="1" lang="en" altLang="ko-Kore-KR" sz="1400" dirty="0"/>
              <a:t>And when the synapses break like this, a locally gentle, wide waveform appears</a:t>
            </a:r>
            <a:endParaRPr kumimoji="1" lang="ko-Kore-KR" altLang="en-US" sz="1400" dirty="0"/>
          </a:p>
        </p:txBody>
      </p:sp>
    </p:spTree>
    <p:extLst>
      <p:ext uri="{BB962C8B-B14F-4D97-AF65-F5344CB8AC3E}">
        <p14:creationId xmlns:p14="http://schemas.microsoft.com/office/powerpoint/2010/main" val="3297365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B0BA58-ACEC-3249-61E3-4946FF652687}"/>
              </a:ext>
            </a:extLst>
          </p:cNvPr>
          <p:cNvSpPr>
            <a:spLocks noGrp="1"/>
          </p:cNvSpPr>
          <p:nvPr>
            <p:ph type="title"/>
          </p:nvPr>
        </p:nvSpPr>
        <p:spPr/>
        <p:txBody>
          <a:bodyPr/>
          <a:lstStyle/>
          <a:p>
            <a:r>
              <a:rPr kumimoji="1" lang="en" altLang="ko-Kore-KR" dirty="0"/>
              <a:t>Uncertainty of diagnosis through brain waves 2</a:t>
            </a:r>
            <a:endParaRPr kumimoji="1" lang="ko-Kore-KR" altLang="en-US" dirty="0"/>
          </a:p>
        </p:txBody>
      </p:sp>
      <p:sp>
        <p:nvSpPr>
          <p:cNvPr id="3" name="내용 개체 틀 2">
            <a:extLst>
              <a:ext uri="{FF2B5EF4-FFF2-40B4-BE49-F238E27FC236}">
                <a16:creationId xmlns:a16="http://schemas.microsoft.com/office/drawing/2014/main" id="{59B9D619-B2A7-0052-A7C7-967F873A513D}"/>
              </a:ext>
            </a:extLst>
          </p:cNvPr>
          <p:cNvSpPr>
            <a:spLocks noGrp="1"/>
          </p:cNvSpPr>
          <p:nvPr>
            <p:ph idx="1"/>
          </p:nvPr>
        </p:nvSpPr>
        <p:spPr/>
        <p:txBody>
          <a:bodyPr>
            <a:normAutofit/>
          </a:bodyPr>
          <a:lstStyle/>
          <a:p>
            <a:r>
              <a:rPr kumimoji="1" lang="en" altLang="ko-Kore-KR" sz="1800" dirty="0"/>
              <a:t>As previously mentioned, it is too early to diagnose 100% dementia only by looking at a certain pattern of brain waves because brain waves may appear slowly depending on various physical situations</a:t>
            </a:r>
          </a:p>
          <a:p>
            <a:endParaRPr kumimoji="1" lang="en" altLang="ko-Kore-KR" sz="1800" dirty="0"/>
          </a:p>
          <a:p>
            <a:r>
              <a:rPr kumimoji="1" lang="en" altLang="ko-Kore-KR" sz="1800" dirty="0"/>
              <a:t>More data will need to be accumulated, analyzed, and learned with artificial intelligence in the future to ensure accurate diagnosis</a:t>
            </a:r>
            <a:endParaRPr kumimoji="1" lang="ko-Kore-KR" altLang="en-US" sz="1800" dirty="0"/>
          </a:p>
        </p:txBody>
      </p:sp>
    </p:spTree>
    <p:extLst>
      <p:ext uri="{BB962C8B-B14F-4D97-AF65-F5344CB8AC3E}">
        <p14:creationId xmlns:p14="http://schemas.microsoft.com/office/powerpoint/2010/main" val="38440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004E92-BD4D-2689-7306-45D42DC9F933}"/>
              </a:ext>
            </a:extLst>
          </p:cNvPr>
          <p:cNvSpPr>
            <a:spLocks noGrp="1"/>
          </p:cNvSpPr>
          <p:nvPr>
            <p:ph type="title"/>
          </p:nvPr>
        </p:nvSpPr>
        <p:spPr/>
        <p:txBody>
          <a:bodyPr/>
          <a:lstStyle/>
          <a:p>
            <a:r>
              <a:rPr kumimoji="1" lang="en" altLang="ko-KR" dirty="0"/>
              <a:t>EEG and home dementia diagnostic devices</a:t>
            </a:r>
            <a:endParaRPr kumimoji="1" lang="ko-Kore-KR" altLang="en-US" dirty="0"/>
          </a:p>
        </p:txBody>
      </p:sp>
      <p:sp>
        <p:nvSpPr>
          <p:cNvPr id="3" name="내용 개체 틀 2">
            <a:extLst>
              <a:ext uri="{FF2B5EF4-FFF2-40B4-BE49-F238E27FC236}">
                <a16:creationId xmlns:a16="http://schemas.microsoft.com/office/drawing/2014/main" id="{CEE0152B-ABD5-B0A5-58A8-223A87449185}"/>
              </a:ext>
            </a:extLst>
          </p:cNvPr>
          <p:cNvSpPr>
            <a:spLocks noGrp="1"/>
          </p:cNvSpPr>
          <p:nvPr>
            <p:ph idx="1"/>
          </p:nvPr>
        </p:nvSpPr>
        <p:spPr/>
        <p:txBody>
          <a:bodyPr>
            <a:normAutofit/>
          </a:bodyPr>
          <a:lstStyle/>
          <a:p>
            <a:r>
              <a:rPr kumimoji="1" lang="en-US" altLang="ko-Kore-KR" sz="2400" dirty="0"/>
              <a:t>EEG + VR : LUCY</a:t>
            </a:r>
          </a:p>
          <a:p>
            <a:pPr lvl="1"/>
            <a:r>
              <a:rPr kumimoji="1" lang="en" altLang="ko-KR" sz="2000" dirty="0"/>
              <a:t>As mentioned earlier, the best way to respond to dementia is to diagnose it early and slow down the progression.</a:t>
            </a:r>
          </a:p>
          <a:p>
            <a:pPr lvl="1"/>
            <a:r>
              <a:rPr kumimoji="1" lang="en" altLang="ko-KR" sz="2000" dirty="0"/>
              <a:t>It is important to check and train cognitive function status periodically in everyday life</a:t>
            </a:r>
          </a:p>
          <a:p>
            <a:pPr lvl="1"/>
            <a:r>
              <a:rPr kumimoji="1" lang="en-US" altLang="ko-Kore-KR" sz="2000" dirty="0" err="1"/>
              <a:t>Looxidlabs</a:t>
            </a:r>
            <a:r>
              <a:rPr kumimoji="1" lang="en-US" altLang="ko-Kore-KR" sz="2000" dirty="0"/>
              <a:t> - LUCY collects information on the response speed, brain waves, eye movements, etc. of users playing VR games -&gt; Classify dementia by analyzing them using </a:t>
            </a:r>
            <a:r>
              <a:rPr kumimoji="1" lang="en-US" altLang="ko-KR" sz="2000" dirty="0"/>
              <a:t>6channel EEG measurement</a:t>
            </a:r>
            <a:endParaRPr kumimoji="1" lang="en-US" altLang="ko-Kore-KR" sz="2000" dirty="0"/>
          </a:p>
          <a:p>
            <a:pPr lvl="1"/>
            <a:r>
              <a:rPr kumimoji="1" lang="en-US" altLang="ko-Kore-KR" sz="2000" dirty="0"/>
              <a:t>61%</a:t>
            </a:r>
            <a:r>
              <a:rPr kumimoji="1" lang="ko-Kore-KR" altLang="en-US" sz="2000" dirty="0"/>
              <a:t> </a:t>
            </a:r>
            <a:r>
              <a:rPr kumimoji="1" lang="en-US" altLang="ko-Kore-KR" sz="2000" dirty="0"/>
              <a:t>accuracy</a:t>
            </a:r>
            <a:endParaRPr kumimoji="1" lang="en-US" altLang="ko-KR" sz="2000" dirty="0"/>
          </a:p>
        </p:txBody>
      </p:sp>
      <p:pic>
        <p:nvPicPr>
          <p:cNvPr id="4" name="그림 3">
            <a:extLst>
              <a:ext uri="{FF2B5EF4-FFF2-40B4-BE49-F238E27FC236}">
                <a16:creationId xmlns:a16="http://schemas.microsoft.com/office/drawing/2014/main" id="{FD76CED8-8D49-70ED-D898-B755D1490EC2}"/>
              </a:ext>
            </a:extLst>
          </p:cNvPr>
          <p:cNvPicPr>
            <a:picLocks noChangeAspect="1"/>
          </p:cNvPicPr>
          <p:nvPr/>
        </p:nvPicPr>
        <p:blipFill>
          <a:blip r:embed="rId3"/>
          <a:stretch>
            <a:fillRect/>
          </a:stretch>
        </p:blipFill>
        <p:spPr>
          <a:xfrm>
            <a:off x="8432800" y="4460333"/>
            <a:ext cx="2921000" cy="2032542"/>
          </a:xfrm>
          <a:prstGeom prst="rect">
            <a:avLst/>
          </a:prstGeom>
        </p:spPr>
      </p:pic>
      <p:pic>
        <p:nvPicPr>
          <p:cNvPr id="5" name="그림 4">
            <a:extLst>
              <a:ext uri="{FF2B5EF4-FFF2-40B4-BE49-F238E27FC236}">
                <a16:creationId xmlns:a16="http://schemas.microsoft.com/office/drawing/2014/main" id="{8BDE55E9-D63D-CED4-50AA-E48F6921A7E1}"/>
              </a:ext>
            </a:extLst>
          </p:cNvPr>
          <p:cNvPicPr>
            <a:picLocks noChangeAspect="1"/>
          </p:cNvPicPr>
          <p:nvPr/>
        </p:nvPicPr>
        <p:blipFill>
          <a:blip r:embed="rId4"/>
          <a:stretch>
            <a:fillRect/>
          </a:stretch>
        </p:blipFill>
        <p:spPr>
          <a:xfrm>
            <a:off x="5054239" y="4460334"/>
            <a:ext cx="3378561" cy="2032542"/>
          </a:xfrm>
          <a:prstGeom prst="rect">
            <a:avLst/>
          </a:prstGeom>
        </p:spPr>
      </p:pic>
    </p:spTree>
    <p:extLst>
      <p:ext uri="{BB962C8B-B14F-4D97-AF65-F5344CB8AC3E}">
        <p14:creationId xmlns:p14="http://schemas.microsoft.com/office/powerpoint/2010/main" val="2479839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E833E0AA-63C4-6FB9-D061-897CAE678B0B}"/>
              </a:ext>
            </a:extLst>
          </p:cNvPr>
          <p:cNvSpPr>
            <a:spLocks noGrp="1"/>
          </p:cNvSpPr>
          <p:nvPr>
            <p:ph type="title"/>
          </p:nvPr>
        </p:nvSpPr>
        <p:spPr>
          <a:xfrm>
            <a:off x="838200" y="365125"/>
            <a:ext cx="10515600" cy="1325563"/>
          </a:xfrm>
        </p:spPr>
        <p:txBody>
          <a:bodyPr>
            <a:normAutofit/>
          </a:bodyPr>
          <a:lstStyle/>
          <a:p>
            <a:r>
              <a:rPr kumimoji="1" lang="en" altLang="ko-KR" sz="3600" dirty="0"/>
              <a:t>EEG and home dementia diagnostic devices</a:t>
            </a:r>
            <a:endParaRPr kumimoji="1" lang="ko-Kore-KR" altLang="en-US" sz="3600" dirty="0"/>
          </a:p>
        </p:txBody>
      </p:sp>
      <p:sp>
        <p:nvSpPr>
          <p:cNvPr id="6" name="내용 개체 틀 2">
            <a:extLst>
              <a:ext uri="{FF2B5EF4-FFF2-40B4-BE49-F238E27FC236}">
                <a16:creationId xmlns:a16="http://schemas.microsoft.com/office/drawing/2014/main" id="{A0A612F6-6637-2588-F3CF-0307015BAA4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DCE0E7"/>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DCE0E7"/>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DCE0E7"/>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DCE0E7"/>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ko-Kore-KR" dirty="0">
                <a:solidFill>
                  <a:srgbClr val="3CB9A5"/>
                </a:solidFill>
                <a:hlinkClick r:id="rId3">
                  <a:extLst>
                    <a:ext uri="{A12FA001-AC4F-418D-AE19-62706E023703}">
                      <ahyp:hlinkClr xmlns:ahyp="http://schemas.microsoft.com/office/drawing/2018/hyperlinkcolor" val="tx"/>
                    </a:ext>
                  </a:extLst>
                </a:hlinkClick>
              </a:rPr>
              <a:t>Interview video</a:t>
            </a:r>
            <a:endParaRPr kumimoji="1" lang="en" altLang="ko-Kore-KR" dirty="0">
              <a:solidFill>
                <a:srgbClr val="3CB9A5"/>
              </a:solidFill>
            </a:endParaRPr>
          </a:p>
          <a:p>
            <a:pPr lvl="1"/>
            <a:r>
              <a:rPr kumimoji="1" lang="en" altLang="ko-KR" dirty="0" err="1"/>
              <a:t>Megnosis</a:t>
            </a:r>
            <a:r>
              <a:rPr kumimoji="1" lang="en" altLang="ko-KR" dirty="0"/>
              <a:t> – KIMES 2023 – Bluetooth Wireless EEG Measurement Device – 10 min of rest -&gt; Mild Cognitive Disorder Identification</a:t>
            </a:r>
          </a:p>
          <a:p>
            <a:pPr lvl="1"/>
            <a:r>
              <a:rPr kumimoji="1" lang="en" altLang="ko-KR" dirty="0"/>
              <a:t>95% accuracy using 20 channel EEG measurement</a:t>
            </a:r>
          </a:p>
          <a:p>
            <a:pPr lvl="1"/>
            <a:endParaRPr kumimoji="1" lang="en-US" altLang="ko-KR" dirty="0"/>
          </a:p>
        </p:txBody>
      </p:sp>
      <p:pic>
        <p:nvPicPr>
          <p:cNvPr id="3" name="그림 2">
            <a:extLst>
              <a:ext uri="{FF2B5EF4-FFF2-40B4-BE49-F238E27FC236}">
                <a16:creationId xmlns:a16="http://schemas.microsoft.com/office/drawing/2014/main" id="{B067F0AA-C972-24CB-1F03-0CF633EC1642}"/>
              </a:ext>
            </a:extLst>
          </p:cNvPr>
          <p:cNvPicPr>
            <a:picLocks noChangeAspect="1"/>
          </p:cNvPicPr>
          <p:nvPr/>
        </p:nvPicPr>
        <p:blipFill>
          <a:blip r:embed="rId4"/>
          <a:stretch>
            <a:fillRect/>
          </a:stretch>
        </p:blipFill>
        <p:spPr>
          <a:xfrm>
            <a:off x="2209800" y="3429000"/>
            <a:ext cx="7772400" cy="2861100"/>
          </a:xfrm>
          <a:prstGeom prst="rect">
            <a:avLst/>
          </a:prstGeom>
        </p:spPr>
      </p:pic>
    </p:spTree>
    <p:extLst>
      <p:ext uri="{BB962C8B-B14F-4D97-AF65-F5344CB8AC3E}">
        <p14:creationId xmlns:p14="http://schemas.microsoft.com/office/powerpoint/2010/main" val="139419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004E92-BD4D-2689-7306-45D42DC9F933}"/>
              </a:ext>
            </a:extLst>
          </p:cNvPr>
          <p:cNvSpPr>
            <a:spLocks noGrp="1"/>
          </p:cNvSpPr>
          <p:nvPr>
            <p:ph type="title"/>
          </p:nvPr>
        </p:nvSpPr>
        <p:spPr/>
        <p:txBody>
          <a:bodyPr/>
          <a:lstStyle/>
          <a:p>
            <a:r>
              <a:rPr kumimoji="1" lang="en-US" altLang="en-US" dirty="0">
                <a:solidFill>
                  <a:srgbClr val="FF0000"/>
                </a:solidFill>
              </a:rPr>
              <a:t>EEG</a:t>
            </a:r>
            <a:r>
              <a:rPr kumimoji="1" lang="en-US" altLang="en-US" dirty="0"/>
              <a:t> vs fMRI</a:t>
            </a:r>
            <a:endParaRPr kumimoji="1" lang="ko-Kore-KR" altLang="en-US" dirty="0"/>
          </a:p>
        </p:txBody>
      </p:sp>
      <p:sp>
        <p:nvSpPr>
          <p:cNvPr id="3" name="내용 개체 틀 2">
            <a:extLst>
              <a:ext uri="{FF2B5EF4-FFF2-40B4-BE49-F238E27FC236}">
                <a16:creationId xmlns:a16="http://schemas.microsoft.com/office/drawing/2014/main" id="{CEE0152B-ABD5-B0A5-58A8-223A87449185}"/>
              </a:ext>
            </a:extLst>
          </p:cNvPr>
          <p:cNvSpPr>
            <a:spLocks noGrp="1"/>
          </p:cNvSpPr>
          <p:nvPr>
            <p:ph idx="1"/>
          </p:nvPr>
        </p:nvSpPr>
        <p:spPr>
          <a:xfrm>
            <a:off x="838200" y="2203552"/>
            <a:ext cx="10515600" cy="3139665"/>
          </a:xfrm>
        </p:spPr>
        <p:txBody>
          <a:bodyPr/>
          <a:lstStyle/>
          <a:p>
            <a:r>
              <a:rPr kumimoji="1" lang="en-US" altLang="en-US" dirty="0"/>
              <a:t>Spatial and temporal resolution</a:t>
            </a:r>
          </a:p>
          <a:p>
            <a:pPr lvl="1"/>
            <a:r>
              <a:rPr kumimoji="1" lang="en-US" altLang="en-US" dirty="0"/>
              <a:t>If you want to study the sequence of events from 0-500 </a:t>
            </a:r>
            <a:r>
              <a:rPr kumimoji="1" lang="en-US" altLang="en-US" dirty="0" err="1"/>
              <a:t>ms</a:t>
            </a:r>
            <a:r>
              <a:rPr kumimoji="1" lang="en-US" altLang="en-US" dirty="0"/>
              <a:t> </a:t>
            </a:r>
            <a:r>
              <a:rPr kumimoji="1" lang="en-US" altLang="en-US" dirty="0" err="1"/>
              <a:t>poststimulus</a:t>
            </a:r>
            <a:endParaRPr kumimoji="1" lang="en-US" altLang="en-US" dirty="0"/>
          </a:p>
          <a:p>
            <a:r>
              <a:rPr kumimoji="1" lang="en-US" altLang="en-US" dirty="0"/>
              <a:t>Cost</a:t>
            </a:r>
          </a:p>
          <a:p>
            <a:pPr lvl="1"/>
            <a:r>
              <a:rPr kumimoji="1" lang="en-US" altLang="en-US" dirty="0"/>
              <a:t>$10/hour</a:t>
            </a:r>
          </a:p>
          <a:p>
            <a:r>
              <a:rPr kumimoji="1" lang="en-US" altLang="en-US" dirty="0"/>
              <a:t>Tolerability</a:t>
            </a:r>
          </a:p>
          <a:p>
            <a:pPr lvl="1"/>
            <a:r>
              <a:rPr kumimoji="1" lang="en-US" altLang="en-US" dirty="0"/>
              <a:t>Infants and children, obese people, anxious people</a:t>
            </a:r>
            <a:endParaRPr kumimoji="1" lang="ko-Kore-KR" altLang="en-US" dirty="0"/>
          </a:p>
        </p:txBody>
      </p:sp>
    </p:spTree>
    <p:extLst>
      <p:ext uri="{BB962C8B-B14F-4D97-AF65-F5344CB8AC3E}">
        <p14:creationId xmlns:p14="http://schemas.microsoft.com/office/powerpoint/2010/main" val="348723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004E92-BD4D-2689-7306-45D42DC9F933}"/>
              </a:ext>
            </a:extLst>
          </p:cNvPr>
          <p:cNvSpPr>
            <a:spLocks noGrp="1"/>
          </p:cNvSpPr>
          <p:nvPr>
            <p:ph type="title"/>
          </p:nvPr>
        </p:nvSpPr>
        <p:spPr/>
        <p:txBody>
          <a:bodyPr/>
          <a:lstStyle/>
          <a:p>
            <a:r>
              <a:rPr kumimoji="1" lang="en-US" altLang="en-US" dirty="0"/>
              <a:t>EEG vs </a:t>
            </a:r>
            <a:r>
              <a:rPr kumimoji="1" lang="en-US" altLang="en-US" dirty="0">
                <a:solidFill>
                  <a:srgbClr val="FF0000"/>
                </a:solidFill>
              </a:rPr>
              <a:t>fMRI</a:t>
            </a:r>
            <a:endParaRPr kumimoji="1" lang="ko-Kore-KR" altLang="en-US" dirty="0">
              <a:solidFill>
                <a:srgbClr val="FF0000"/>
              </a:solidFill>
            </a:endParaRPr>
          </a:p>
        </p:txBody>
      </p:sp>
      <p:sp>
        <p:nvSpPr>
          <p:cNvPr id="3" name="내용 개체 틀 2">
            <a:extLst>
              <a:ext uri="{FF2B5EF4-FFF2-40B4-BE49-F238E27FC236}">
                <a16:creationId xmlns:a16="http://schemas.microsoft.com/office/drawing/2014/main" id="{CEE0152B-ABD5-B0A5-58A8-223A87449185}"/>
              </a:ext>
            </a:extLst>
          </p:cNvPr>
          <p:cNvSpPr>
            <a:spLocks noGrp="1"/>
          </p:cNvSpPr>
          <p:nvPr>
            <p:ph idx="1"/>
          </p:nvPr>
        </p:nvSpPr>
        <p:spPr>
          <a:xfrm>
            <a:off x="523875" y="2221800"/>
            <a:ext cx="6512725" cy="3064575"/>
          </a:xfrm>
        </p:spPr>
        <p:txBody>
          <a:bodyPr>
            <a:normAutofit fontScale="92500" lnSpcReduction="10000"/>
          </a:bodyPr>
          <a:lstStyle/>
          <a:p>
            <a:r>
              <a:rPr kumimoji="1" lang="en-US" altLang="en-US" dirty="0"/>
              <a:t>Spatial and temporal resolution</a:t>
            </a:r>
          </a:p>
          <a:p>
            <a:pPr lvl="1"/>
            <a:r>
              <a:rPr kumimoji="1" lang="en-US" altLang="en-US" dirty="0"/>
              <a:t>If you want to differentiate V2 from V4 (defined areas in brain)</a:t>
            </a:r>
          </a:p>
          <a:p>
            <a:r>
              <a:rPr kumimoji="1" lang="en-US" altLang="en-US" dirty="0"/>
              <a:t>Cost</a:t>
            </a:r>
          </a:p>
          <a:p>
            <a:pPr lvl="1"/>
            <a:r>
              <a:rPr kumimoji="1" lang="en-US" altLang="en-US" dirty="0"/>
              <a:t>$500/hour</a:t>
            </a:r>
          </a:p>
          <a:p>
            <a:r>
              <a:rPr kumimoji="1" lang="en-US" altLang="en-US" dirty="0"/>
              <a:t>Tolerability</a:t>
            </a:r>
          </a:p>
          <a:p>
            <a:pPr lvl="1"/>
            <a:r>
              <a:rPr kumimoji="1" lang="en-US" altLang="en-US" dirty="0"/>
              <a:t>Infants and children, obese people, anxious people</a:t>
            </a:r>
            <a:endParaRPr kumimoji="1" lang="ko-Kore-KR" altLang="en-US" dirty="0"/>
          </a:p>
        </p:txBody>
      </p:sp>
      <p:pic>
        <p:nvPicPr>
          <p:cNvPr id="7" name="그림 6">
            <a:extLst>
              <a:ext uri="{FF2B5EF4-FFF2-40B4-BE49-F238E27FC236}">
                <a16:creationId xmlns:a16="http://schemas.microsoft.com/office/drawing/2014/main" id="{A72C5D85-33CB-A6D8-FD6F-FE0895A850F3}"/>
              </a:ext>
            </a:extLst>
          </p:cNvPr>
          <p:cNvPicPr>
            <a:picLocks noChangeAspect="1"/>
          </p:cNvPicPr>
          <p:nvPr/>
        </p:nvPicPr>
        <p:blipFill>
          <a:blip r:embed="rId2"/>
          <a:stretch>
            <a:fillRect/>
          </a:stretch>
        </p:blipFill>
        <p:spPr>
          <a:xfrm>
            <a:off x="7282381" y="1690688"/>
            <a:ext cx="4385744" cy="1459507"/>
          </a:xfrm>
          <a:prstGeom prst="rect">
            <a:avLst/>
          </a:prstGeom>
        </p:spPr>
      </p:pic>
      <p:pic>
        <p:nvPicPr>
          <p:cNvPr id="9" name="그림 8">
            <a:extLst>
              <a:ext uri="{FF2B5EF4-FFF2-40B4-BE49-F238E27FC236}">
                <a16:creationId xmlns:a16="http://schemas.microsoft.com/office/drawing/2014/main" id="{DEDBC703-EAEB-BB52-8CD2-E86100D0A789}"/>
              </a:ext>
            </a:extLst>
          </p:cNvPr>
          <p:cNvPicPr>
            <a:picLocks noChangeAspect="1"/>
          </p:cNvPicPr>
          <p:nvPr/>
        </p:nvPicPr>
        <p:blipFill>
          <a:blip r:embed="rId3"/>
          <a:stretch>
            <a:fillRect/>
          </a:stretch>
        </p:blipFill>
        <p:spPr>
          <a:xfrm>
            <a:off x="7522375" y="4033562"/>
            <a:ext cx="3620005" cy="1000265"/>
          </a:xfrm>
          <a:prstGeom prst="rect">
            <a:avLst/>
          </a:prstGeom>
        </p:spPr>
      </p:pic>
    </p:spTree>
    <p:extLst>
      <p:ext uri="{BB962C8B-B14F-4D97-AF65-F5344CB8AC3E}">
        <p14:creationId xmlns:p14="http://schemas.microsoft.com/office/powerpoint/2010/main" val="5042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67D13F-076B-523D-BE3C-25DB3024DA0B}"/>
              </a:ext>
            </a:extLst>
          </p:cNvPr>
          <p:cNvSpPr>
            <a:spLocks noGrp="1"/>
          </p:cNvSpPr>
          <p:nvPr>
            <p:ph type="title"/>
          </p:nvPr>
        </p:nvSpPr>
        <p:spPr/>
        <p:txBody>
          <a:bodyPr/>
          <a:lstStyle/>
          <a:p>
            <a:r>
              <a:rPr kumimoji="1" lang="en-US" altLang="en-US" dirty="0"/>
              <a:t>10-20 system</a:t>
            </a:r>
            <a:endParaRPr kumimoji="1" lang="ko-Kore-KR" altLang="en-US" dirty="0"/>
          </a:p>
        </p:txBody>
      </p:sp>
      <p:sp>
        <p:nvSpPr>
          <p:cNvPr id="3" name="내용 개체 틀 2">
            <a:extLst>
              <a:ext uri="{FF2B5EF4-FFF2-40B4-BE49-F238E27FC236}">
                <a16:creationId xmlns:a16="http://schemas.microsoft.com/office/drawing/2014/main" id="{FCB9B24A-0943-5FAD-E660-A1BDAF965709}"/>
              </a:ext>
            </a:extLst>
          </p:cNvPr>
          <p:cNvSpPr>
            <a:spLocks noGrp="1"/>
          </p:cNvSpPr>
          <p:nvPr>
            <p:ph idx="1"/>
          </p:nvPr>
        </p:nvSpPr>
        <p:spPr>
          <a:xfrm>
            <a:off x="419100" y="1712719"/>
            <a:ext cx="6572250" cy="2841878"/>
          </a:xfrm>
        </p:spPr>
        <p:txBody>
          <a:bodyPr>
            <a:normAutofit/>
          </a:bodyPr>
          <a:lstStyle/>
          <a:p>
            <a:r>
              <a:rPr kumimoji="1" lang="en-US" altLang="en-US" dirty="0"/>
              <a:t>Standard placements of electrodes on the human scalp: </a:t>
            </a:r>
          </a:p>
          <a:p>
            <a:pPr lvl="1"/>
            <a:r>
              <a:rPr kumimoji="1" lang="en-US" altLang="en-US" dirty="0"/>
              <a:t>A, auricle; C, central; F, frontal; </a:t>
            </a:r>
            <a:br>
              <a:rPr kumimoji="1" lang="en-US" altLang="en-US" dirty="0"/>
            </a:br>
            <a:r>
              <a:rPr kumimoji="1" lang="en-US" altLang="en-US" dirty="0" err="1"/>
              <a:t>Fp</a:t>
            </a:r>
            <a:r>
              <a:rPr kumimoji="1" lang="en-US" altLang="en-US" dirty="0"/>
              <a:t>, frontal pole; O, occipital; </a:t>
            </a:r>
            <a:br>
              <a:rPr kumimoji="1" lang="en-US" altLang="en-US" dirty="0"/>
            </a:br>
            <a:r>
              <a:rPr kumimoji="1" lang="en-US" altLang="en-US" dirty="0"/>
              <a:t>P, parietal; T, temporal.</a:t>
            </a:r>
          </a:p>
          <a:p>
            <a:pPr lvl="1"/>
            <a:r>
              <a:rPr kumimoji="1" lang="en-US" altLang="en-US" dirty="0"/>
              <a:t>Even number : right side of head</a:t>
            </a:r>
          </a:p>
          <a:p>
            <a:pPr lvl="1"/>
            <a:r>
              <a:rPr kumimoji="1" lang="en-US" altLang="en-US" dirty="0"/>
              <a:t>odd number : left side of head</a:t>
            </a:r>
          </a:p>
          <a:p>
            <a:endParaRPr kumimoji="1" lang="ko-Kore-KR" altLang="en-US" dirty="0"/>
          </a:p>
        </p:txBody>
      </p:sp>
      <p:pic>
        <p:nvPicPr>
          <p:cNvPr id="5" name="그림 4">
            <a:extLst>
              <a:ext uri="{FF2B5EF4-FFF2-40B4-BE49-F238E27FC236}">
                <a16:creationId xmlns:a16="http://schemas.microsoft.com/office/drawing/2014/main" id="{FC8EA6EF-F28E-A29D-633A-5F97557C2CDC}"/>
              </a:ext>
            </a:extLst>
          </p:cNvPr>
          <p:cNvPicPr>
            <a:picLocks noChangeAspect="1"/>
          </p:cNvPicPr>
          <p:nvPr/>
        </p:nvPicPr>
        <p:blipFill>
          <a:blip r:embed="rId3"/>
          <a:stretch>
            <a:fillRect/>
          </a:stretch>
        </p:blipFill>
        <p:spPr>
          <a:xfrm>
            <a:off x="7446569" y="469774"/>
            <a:ext cx="4250131" cy="2841878"/>
          </a:xfrm>
          <a:prstGeom prst="rect">
            <a:avLst/>
          </a:prstGeom>
        </p:spPr>
      </p:pic>
      <p:pic>
        <p:nvPicPr>
          <p:cNvPr id="6" name="그림 5">
            <a:extLst>
              <a:ext uri="{FF2B5EF4-FFF2-40B4-BE49-F238E27FC236}">
                <a16:creationId xmlns:a16="http://schemas.microsoft.com/office/drawing/2014/main" id="{D28C37FC-E139-664A-6DA6-FF4B21D3A92C}"/>
              </a:ext>
            </a:extLst>
          </p:cNvPr>
          <p:cNvPicPr>
            <a:picLocks noChangeAspect="1"/>
          </p:cNvPicPr>
          <p:nvPr/>
        </p:nvPicPr>
        <p:blipFill rotWithShape="1">
          <a:blip r:embed="rId4"/>
          <a:srcRect b="52700"/>
          <a:stretch/>
        </p:blipFill>
        <p:spPr>
          <a:xfrm>
            <a:off x="7446569" y="3670106"/>
            <a:ext cx="4250131" cy="2318634"/>
          </a:xfrm>
          <a:prstGeom prst="rect">
            <a:avLst/>
          </a:prstGeom>
        </p:spPr>
      </p:pic>
    </p:spTree>
    <p:extLst>
      <p:ext uri="{BB962C8B-B14F-4D97-AF65-F5344CB8AC3E}">
        <p14:creationId xmlns:p14="http://schemas.microsoft.com/office/powerpoint/2010/main" val="301201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pic>
        <p:nvPicPr>
          <p:cNvPr id="5" name="그림 4">
            <a:extLst>
              <a:ext uri="{FF2B5EF4-FFF2-40B4-BE49-F238E27FC236}">
                <a16:creationId xmlns:a16="http://schemas.microsoft.com/office/drawing/2014/main" id="{F97141B7-811E-8DCB-8FF6-83B5E598238D}"/>
              </a:ext>
            </a:extLst>
          </p:cNvPr>
          <p:cNvPicPr>
            <a:picLocks noChangeAspect="1"/>
          </p:cNvPicPr>
          <p:nvPr/>
        </p:nvPicPr>
        <p:blipFill>
          <a:blip r:embed="rId3"/>
          <a:stretch>
            <a:fillRect/>
          </a:stretch>
        </p:blipFill>
        <p:spPr>
          <a:xfrm>
            <a:off x="565150" y="1621519"/>
            <a:ext cx="2324100" cy="3028950"/>
          </a:xfrm>
          <a:prstGeom prst="rect">
            <a:avLst/>
          </a:prstGeom>
        </p:spPr>
      </p:pic>
      <p:pic>
        <p:nvPicPr>
          <p:cNvPr id="7" name="그림 6">
            <a:extLst>
              <a:ext uri="{FF2B5EF4-FFF2-40B4-BE49-F238E27FC236}">
                <a16:creationId xmlns:a16="http://schemas.microsoft.com/office/drawing/2014/main" id="{3E8AF9B6-AFB7-6AFC-0F6F-8BF622856746}"/>
              </a:ext>
            </a:extLst>
          </p:cNvPr>
          <p:cNvPicPr>
            <a:picLocks noChangeAspect="1"/>
          </p:cNvPicPr>
          <p:nvPr/>
        </p:nvPicPr>
        <p:blipFill>
          <a:blip r:embed="rId4"/>
          <a:stretch>
            <a:fillRect/>
          </a:stretch>
        </p:blipFill>
        <p:spPr>
          <a:xfrm>
            <a:off x="3409497" y="1602469"/>
            <a:ext cx="2876550" cy="3048000"/>
          </a:xfrm>
          <a:prstGeom prst="rect">
            <a:avLst/>
          </a:prstGeom>
        </p:spPr>
      </p:pic>
      <p:pic>
        <p:nvPicPr>
          <p:cNvPr id="9" name="그림 8">
            <a:extLst>
              <a:ext uri="{FF2B5EF4-FFF2-40B4-BE49-F238E27FC236}">
                <a16:creationId xmlns:a16="http://schemas.microsoft.com/office/drawing/2014/main" id="{ABE6E6C6-2996-4E4C-77FA-A2AE39EFCC1D}"/>
              </a:ext>
            </a:extLst>
          </p:cNvPr>
          <p:cNvPicPr>
            <a:picLocks noChangeAspect="1"/>
          </p:cNvPicPr>
          <p:nvPr/>
        </p:nvPicPr>
        <p:blipFill>
          <a:blip r:embed="rId5"/>
          <a:stretch>
            <a:fillRect/>
          </a:stretch>
        </p:blipFill>
        <p:spPr>
          <a:xfrm>
            <a:off x="6806294" y="553471"/>
            <a:ext cx="2209800" cy="2066925"/>
          </a:xfrm>
          <a:prstGeom prst="rect">
            <a:avLst/>
          </a:prstGeom>
        </p:spPr>
      </p:pic>
      <p:pic>
        <p:nvPicPr>
          <p:cNvPr id="11" name="그림 10">
            <a:extLst>
              <a:ext uri="{FF2B5EF4-FFF2-40B4-BE49-F238E27FC236}">
                <a16:creationId xmlns:a16="http://schemas.microsoft.com/office/drawing/2014/main" id="{E0F00541-51C3-2345-690B-6075A68CBB33}"/>
              </a:ext>
            </a:extLst>
          </p:cNvPr>
          <p:cNvPicPr>
            <a:picLocks noChangeAspect="1"/>
          </p:cNvPicPr>
          <p:nvPr/>
        </p:nvPicPr>
        <p:blipFill>
          <a:blip r:embed="rId6"/>
          <a:stretch>
            <a:fillRect/>
          </a:stretch>
        </p:blipFill>
        <p:spPr>
          <a:xfrm>
            <a:off x="6720569" y="3313680"/>
            <a:ext cx="2381250" cy="1847850"/>
          </a:xfrm>
          <a:prstGeom prst="rect">
            <a:avLst/>
          </a:prstGeom>
        </p:spPr>
      </p:pic>
      <p:pic>
        <p:nvPicPr>
          <p:cNvPr id="13" name="그림 12">
            <a:extLst>
              <a:ext uri="{FF2B5EF4-FFF2-40B4-BE49-F238E27FC236}">
                <a16:creationId xmlns:a16="http://schemas.microsoft.com/office/drawing/2014/main" id="{A9097F04-DA14-C53F-FD1A-CE4E4492A5BF}"/>
              </a:ext>
            </a:extLst>
          </p:cNvPr>
          <p:cNvPicPr>
            <a:picLocks noChangeAspect="1"/>
          </p:cNvPicPr>
          <p:nvPr/>
        </p:nvPicPr>
        <p:blipFill>
          <a:blip r:embed="rId7"/>
          <a:stretch>
            <a:fillRect/>
          </a:stretch>
        </p:blipFill>
        <p:spPr>
          <a:xfrm>
            <a:off x="9388475" y="1320461"/>
            <a:ext cx="2238375" cy="3562350"/>
          </a:xfrm>
          <a:prstGeom prst="rect">
            <a:avLst/>
          </a:prstGeom>
        </p:spPr>
      </p:pic>
      <p:sp>
        <p:nvSpPr>
          <p:cNvPr id="16" name="내용 개체 틀 2">
            <a:extLst>
              <a:ext uri="{FF2B5EF4-FFF2-40B4-BE49-F238E27FC236}">
                <a16:creationId xmlns:a16="http://schemas.microsoft.com/office/drawing/2014/main" id="{2830622E-2A8E-15DB-C121-A8EAAE73E3B2}"/>
              </a:ext>
            </a:extLst>
          </p:cNvPr>
          <p:cNvSpPr txBox="1">
            <a:spLocks/>
          </p:cNvSpPr>
          <p:nvPr/>
        </p:nvSpPr>
        <p:spPr>
          <a:xfrm>
            <a:off x="752475" y="5870236"/>
            <a:ext cx="10515600" cy="690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en-US" sz="1600" dirty="0"/>
              <a:t>From a slide by Tom </a:t>
            </a:r>
            <a:r>
              <a:rPr kumimoji="1" lang="en-US" altLang="en-US" sz="1600" dirty="0" err="1"/>
              <a:t>Busey</a:t>
            </a:r>
            <a:r>
              <a:rPr kumimoji="1" lang="en-US" altLang="en-US" sz="1600" dirty="0"/>
              <a:t> at Indiana University</a:t>
            </a:r>
            <a:endParaRPr kumimoji="1" lang="ko-Kore-KR" altLang="en-US" sz="1600" dirty="0"/>
          </a:p>
        </p:txBody>
      </p:sp>
    </p:spTree>
    <p:extLst>
      <p:ext uri="{BB962C8B-B14F-4D97-AF65-F5344CB8AC3E}">
        <p14:creationId xmlns:p14="http://schemas.microsoft.com/office/powerpoint/2010/main" val="234891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normAutofit/>
          </a:bodyPr>
          <a:lstStyle/>
          <a:p>
            <a:r>
              <a:rPr kumimoji="1" lang="en-US" altLang="en-US" sz="4000" dirty="0"/>
              <a:t>Modified Combinational Nomenclature</a:t>
            </a:r>
            <a:endParaRPr kumimoji="1" lang="ko-Kore-KR" altLang="en-US" sz="4000" dirty="0"/>
          </a:p>
        </p:txBody>
      </p:sp>
      <p:sp>
        <p:nvSpPr>
          <p:cNvPr id="3" name="내용 개체 틀 2">
            <a:extLst>
              <a:ext uri="{FF2B5EF4-FFF2-40B4-BE49-F238E27FC236}">
                <a16:creationId xmlns:a16="http://schemas.microsoft.com/office/drawing/2014/main" id="{E1F04089-E0E4-D786-3CFB-E04A528008EF}"/>
              </a:ext>
            </a:extLst>
          </p:cNvPr>
          <p:cNvSpPr>
            <a:spLocks noGrp="1"/>
          </p:cNvSpPr>
          <p:nvPr>
            <p:ph idx="1"/>
          </p:nvPr>
        </p:nvSpPr>
        <p:spPr>
          <a:xfrm>
            <a:off x="666750" y="1643950"/>
            <a:ext cx="10515600" cy="1603375"/>
          </a:xfrm>
        </p:spPr>
        <p:txBody>
          <a:bodyPr>
            <a:normAutofit/>
          </a:bodyPr>
          <a:lstStyle/>
          <a:p>
            <a:r>
              <a:rPr kumimoji="1" lang="en-US" altLang="en-US" dirty="0"/>
              <a:t>Higher-resolution systems</a:t>
            </a:r>
          </a:p>
          <a:p>
            <a:pPr lvl="1"/>
            <a:r>
              <a:rPr kumimoji="1" lang="en-US" altLang="en-US" dirty="0"/>
              <a:t>extra electrodes are added using the 10% division, which fills in intermediate sites halfway between those of the existing 10–20 system </a:t>
            </a:r>
          </a:p>
        </p:txBody>
      </p:sp>
      <p:pic>
        <p:nvPicPr>
          <p:cNvPr id="4" name="그림 3">
            <a:extLst>
              <a:ext uri="{FF2B5EF4-FFF2-40B4-BE49-F238E27FC236}">
                <a16:creationId xmlns:a16="http://schemas.microsoft.com/office/drawing/2014/main" id="{4ECD8003-E95C-CBFB-EF62-3C48A30B3456}"/>
              </a:ext>
            </a:extLst>
          </p:cNvPr>
          <p:cNvPicPr>
            <a:picLocks noChangeAspect="1"/>
          </p:cNvPicPr>
          <p:nvPr/>
        </p:nvPicPr>
        <p:blipFill rotWithShape="1">
          <a:blip r:embed="rId2"/>
          <a:srcRect l="13160" t="46479" r="11501"/>
          <a:stretch/>
        </p:blipFill>
        <p:spPr>
          <a:xfrm>
            <a:off x="8410575" y="2986881"/>
            <a:ext cx="3476625" cy="2848581"/>
          </a:xfrm>
          <a:prstGeom prst="rect">
            <a:avLst/>
          </a:prstGeom>
        </p:spPr>
      </p:pic>
      <p:sp>
        <p:nvSpPr>
          <p:cNvPr id="7" name="내용 개체 틀 2">
            <a:extLst>
              <a:ext uri="{FF2B5EF4-FFF2-40B4-BE49-F238E27FC236}">
                <a16:creationId xmlns:a16="http://schemas.microsoft.com/office/drawing/2014/main" id="{27C3A100-A5FE-6FDF-1346-92C2189BB4D1}"/>
              </a:ext>
            </a:extLst>
          </p:cNvPr>
          <p:cNvSpPr txBox="1">
            <a:spLocks/>
          </p:cNvSpPr>
          <p:nvPr/>
        </p:nvSpPr>
        <p:spPr>
          <a:xfrm>
            <a:off x="666750" y="3247325"/>
            <a:ext cx="4410075" cy="2924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sz="2000" dirty="0"/>
              <a:t>New Letter codes</a:t>
            </a:r>
          </a:p>
          <a:p>
            <a:pPr lvl="1"/>
            <a:r>
              <a:rPr kumimoji="1" lang="en-US" altLang="en-US" sz="1800" dirty="0"/>
              <a:t>AF – between </a:t>
            </a:r>
            <a:r>
              <a:rPr kumimoji="1" lang="en-US" altLang="en-US" sz="1800" dirty="0" err="1"/>
              <a:t>Fp</a:t>
            </a:r>
            <a:r>
              <a:rPr kumimoji="1" lang="en-US" altLang="en-US" sz="1800" dirty="0"/>
              <a:t> and F</a:t>
            </a:r>
          </a:p>
          <a:p>
            <a:pPr lvl="1"/>
            <a:r>
              <a:rPr kumimoji="1" lang="en-US" altLang="en-US" sz="1800" dirty="0"/>
              <a:t>FC – between F and C</a:t>
            </a:r>
          </a:p>
          <a:p>
            <a:pPr lvl="1"/>
            <a:r>
              <a:rPr kumimoji="1" lang="en-US" altLang="en-US" sz="1800" dirty="0"/>
              <a:t>FT – between F and T</a:t>
            </a:r>
          </a:p>
          <a:p>
            <a:pPr lvl="1"/>
            <a:r>
              <a:rPr kumimoji="1" lang="en-US" altLang="en-US" sz="1800" dirty="0"/>
              <a:t>CP – between C and P</a:t>
            </a:r>
          </a:p>
          <a:p>
            <a:pPr lvl="1"/>
            <a:r>
              <a:rPr kumimoji="1" lang="en-US" altLang="en-US" sz="1800" dirty="0"/>
              <a:t>TP – between T and P</a:t>
            </a:r>
          </a:p>
          <a:p>
            <a:pPr lvl="1"/>
            <a:r>
              <a:rPr kumimoji="1" lang="en-US" altLang="en-US" sz="1800" dirty="0"/>
              <a:t>PO – between P and O</a:t>
            </a:r>
            <a:endParaRPr kumimoji="1" lang="ko-Kore-KR" altLang="en-US" sz="1800" dirty="0"/>
          </a:p>
        </p:txBody>
      </p:sp>
      <p:sp>
        <p:nvSpPr>
          <p:cNvPr id="8" name="내용 개체 틀 2">
            <a:extLst>
              <a:ext uri="{FF2B5EF4-FFF2-40B4-BE49-F238E27FC236}">
                <a16:creationId xmlns:a16="http://schemas.microsoft.com/office/drawing/2014/main" id="{B80BB794-302C-D44B-1812-438946656578}"/>
              </a:ext>
            </a:extLst>
          </p:cNvPr>
          <p:cNvSpPr txBox="1">
            <a:spLocks/>
          </p:cNvSpPr>
          <p:nvPr/>
        </p:nvSpPr>
        <p:spPr>
          <a:xfrm>
            <a:off x="4219575" y="3247324"/>
            <a:ext cx="4019550" cy="1966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sz="2000" dirty="0"/>
              <a:t>Renames four electrodes of the 10–20 system</a:t>
            </a:r>
          </a:p>
          <a:p>
            <a:pPr lvl="1"/>
            <a:r>
              <a:rPr kumimoji="1" lang="en-US" altLang="en-US" sz="1800" dirty="0"/>
              <a:t>T3 is now T7</a:t>
            </a:r>
          </a:p>
          <a:p>
            <a:pPr lvl="1"/>
            <a:r>
              <a:rPr kumimoji="1" lang="en-US" altLang="en-US" sz="1800" dirty="0"/>
              <a:t>T4 is now T8</a:t>
            </a:r>
          </a:p>
          <a:p>
            <a:pPr lvl="1"/>
            <a:r>
              <a:rPr kumimoji="1" lang="en-US" altLang="en-US" sz="1800" dirty="0"/>
              <a:t>T5 is now P7</a:t>
            </a:r>
          </a:p>
          <a:p>
            <a:pPr lvl="1"/>
            <a:r>
              <a:rPr kumimoji="1" lang="en-US" altLang="en-US" sz="1800" dirty="0"/>
              <a:t>T6 is now P8</a:t>
            </a:r>
            <a:endParaRPr kumimoji="1" lang="ko-Kore-KR" altLang="en-US" sz="1800" dirty="0"/>
          </a:p>
        </p:txBody>
      </p:sp>
    </p:spTree>
    <p:extLst>
      <p:ext uri="{BB962C8B-B14F-4D97-AF65-F5344CB8AC3E}">
        <p14:creationId xmlns:p14="http://schemas.microsoft.com/office/powerpoint/2010/main" val="144526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F2EC3E-6D88-9619-AB97-4468C2225560}"/>
              </a:ext>
            </a:extLst>
          </p:cNvPr>
          <p:cNvSpPr>
            <a:spLocks noGrp="1"/>
          </p:cNvSpPr>
          <p:nvPr>
            <p:ph type="title"/>
          </p:nvPr>
        </p:nvSpPr>
        <p:spPr/>
        <p:txBody>
          <a:bodyPr/>
          <a:lstStyle/>
          <a:p>
            <a:r>
              <a:rPr kumimoji="1" lang="en-US" altLang="en-US" dirty="0"/>
              <a:t>EEG</a:t>
            </a:r>
            <a:endParaRPr kumimoji="1" lang="ko-Kore-KR" altLang="en-US" dirty="0"/>
          </a:p>
        </p:txBody>
      </p:sp>
      <p:sp>
        <p:nvSpPr>
          <p:cNvPr id="8" name="내용 개체 틀 2">
            <a:extLst>
              <a:ext uri="{FF2B5EF4-FFF2-40B4-BE49-F238E27FC236}">
                <a16:creationId xmlns:a16="http://schemas.microsoft.com/office/drawing/2014/main" id="{89CDA1A4-54E9-9530-B02C-EB3BFE105136}"/>
              </a:ext>
            </a:extLst>
          </p:cNvPr>
          <p:cNvSpPr txBox="1">
            <a:spLocks/>
          </p:cNvSpPr>
          <p:nvPr/>
        </p:nvSpPr>
        <p:spPr>
          <a:xfrm>
            <a:off x="517510" y="2065988"/>
            <a:ext cx="6553200" cy="27260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NanumSquareOTF ExtraBold" panose="020B0600000101010101" pitchFamily="34" charset="-127"/>
                <a:ea typeface="NanumSquareOTF ExtraBold"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NanumSquareOTF ExtraBold" panose="020B0600000101010101" pitchFamily="34" charset="-127"/>
                <a:ea typeface="NanumSquareOTF ExtraBold"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NanumSquareOTF ExtraBold" panose="020B0600000101010101" pitchFamily="34" charset="-127"/>
                <a:ea typeface="NanumSquareOTF ExtraBold"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NanumSquareOTF ExtraBold" panose="020B0600000101010101" pitchFamily="34" charset="-127"/>
                <a:ea typeface="NanumSquareOTF ExtraBold"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en-US" dirty="0"/>
              <a:t>Can be used to measure brain activity that occurs during an event, or to measure spontaneous brain activity</a:t>
            </a:r>
          </a:p>
          <a:p>
            <a:r>
              <a:rPr kumimoji="1" lang="en-US" altLang="en-US" dirty="0"/>
              <a:t>activity that occurs in association with an event is sometimes called the event-related potential</a:t>
            </a:r>
          </a:p>
        </p:txBody>
      </p:sp>
      <p:pic>
        <p:nvPicPr>
          <p:cNvPr id="12" name="그림 11">
            <a:extLst>
              <a:ext uri="{FF2B5EF4-FFF2-40B4-BE49-F238E27FC236}">
                <a16:creationId xmlns:a16="http://schemas.microsoft.com/office/drawing/2014/main" id="{0EBE7E50-C3B2-4D3A-EB45-817242203A4A}"/>
              </a:ext>
            </a:extLst>
          </p:cNvPr>
          <p:cNvPicPr>
            <a:picLocks noChangeAspect="1"/>
          </p:cNvPicPr>
          <p:nvPr/>
        </p:nvPicPr>
        <p:blipFill>
          <a:blip r:embed="rId2"/>
          <a:stretch>
            <a:fillRect/>
          </a:stretch>
        </p:blipFill>
        <p:spPr>
          <a:xfrm>
            <a:off x="7384989" y="1414065"/>
            <a:ext cx="3968811" cy="4029869"/>
          </a:xfrm>
          <a:prstGeom prst="rect">
            <a:avLst/>
          </a:prstGeom>
        </p:spPr>
      </p:pic>
    </p:spTree>
    <p:extLst>
      <p:ext uri="{BB962C8B-B14F-4D97-AF65-F5344CB8AC3E}">
        <p14:creationId xmlns:p14="http://schemas.microsoft.com/office/powerpoint/2010/main" val="254568554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5148</TotalTime>
  <Words>2775</Words>
  <Application>Microsoft Macintosh PowerPoint</Application>
  <PresentationFormat>와이드스크린</PresentationFormat>
  <Paragraphs>331</Paragraphs>
  <Slides>36</Slides>
  <Notes>23</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36</vt:i4>
      </vt:variant>
    </vt:vector>
  </HeadingPairs>
  <TitlesOfParts>
    <vt:vector size="45" baseType="lpstr">
      <vt:lpstr>나눔스퀘어 Bold</vt:lpstr>
      <vt:lpstr>Apple SD Gothic Neo</vt:lpstr>
      <vt:lpstr>HY견고딕</vt:lpstr>
      <vt:lpstr>NanumSquareOTF ExtraBold</vt:lpstr>
      <vt:lpstr>Segoe UI Web (West European)</vt:lpstr>
      <vt:lpstr>YouTube Sans</vt:lpstr>
      <vt:lpstr>Arial</vt:lpstr>
      <vt:lpstr>Calibri</vt:lpstr>
      <vt:lpstr>Office 테마</vt:lpstr>
      <vt:lpstr>Electroencephalogram (EEG)</vt:lpstr>
      <vt:lpstr>EEG (Electroencephalogram)</vt:lpstr>
      <vt:lpstr>EEG (Electroencephalogram)</vt:lpstr>
      <vt:lpstr>EEG vs fMRI</vt:lpstr>
      <vt:lpstr>EEG vs fMRI</vt:lpstr>
      <vt:lpstr>10-20 system</vt:lpstr>
      <vt:lpstr>EEG</vt:lpstr>
      <vt:lpstr>Modified Combinational Nomenclature</vt:lpstr>
      <vt:lpstr>EEG</vt:lpstr>
      <vt:lpstr>EEG</vt:lpstr>
      <vt:lpstr>A simple circuit</vt:lpstr>
      <vt:lpstr>EEG</vt:lpstr>
      <vt:lpstr>EEG</vt:lpstr>
      <vt:lpstr>EEG</vt:lpstr>
      <vt:lpstr>Synchronicity of Neuron</vt:lpstr>
      <vt:lpstr>EEG</vt:lpstr>
      <vt:lpstr>EEG</vt:lpstr>
      <vt:lpstr>Artifact</vt:lpstr>
      <vt:lpstr>Artifact</vt:lpstr>
      <vt:lpstr>Artifact</vt:lpstr>
      <vt:lpstr>Wearable EEG device &amp; usage of EEG</vt:lpstr>
      <vt:lpstr>EMOTIV EPOC X</vt:lpstr>
      <vt:lpstr>Youtube Video : experimented with using EMOTIV’s EPOC X</vt:lpstr>
      <vt:lpstr>Various wearable EEG devices</vt:lpstr>
      <vt:lpstr>EEG &amp; sleep</vt:lpstr>
      <vt:lpstr>EEG &amp; sleep </vt:lpstr>
      <vt:lpstr>EEG &amp; sleep</vt:lpstr>
      <vt:lpstr>EEG &amp; sleep summary</vt:lpstr>
      <vt:lpstr>LUUNA : sleep assistant </vt:lpstr>
      <vt:lpstr>EEG &amp; Dementia</vt:lpstr>
      <vt:lpstr>Diagnosis of dementia through biological signals (brain waves) 1</vt:lpstr>
      <vt:lpstr>Diagnosis of dementia through biological signals (brain waves) 2</vt:lpstr>
      <vt:lpstr>Uncertainty of diagnosis through brain waves 1</vt:lpstr>
      <vt:lpstr>Uncertainty of diagnosis through brain waves 2</vt:lpstr>
      <vt:lpstr>EEG and home dementia diagnostic devices</vt:lpstr>
      <vt:lpstr>EEG and home dementia diagnostic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Electroencephalogram (EEG)</dc:title>
  <dc:creator>김동주</dc:creator>
  <cp:lastModifiedBy>김동주</cp:lastModifiedBy>
  <cp:revision>7</cp:revision>
  <dcterms:created xsi:type="dcterms:W3CDTF">2023-05-04T05:16:18Z</dcterms:created>
  <dcterms:modified xsi:type="dcterms:W3CDTF">2023-05-10T00:43:52Z</dcterms:modified>
</cp:coreProperties>
</file>